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handoutMasterIdLst>
    <p:handoutMasterId r:id="rId52"/>
  </p:handoutMasterIdLst>
  <p:sldIdLst>
    <p:sldId id="315" r:id="rId2"/>
    <p:sldId id="314" r:id="rId3"/>
    <p:sldId id="277" r:id="rId4"/>
    <p:sldId id="313" r:id="rId5"/>
    <p:sldId id="283" r:id="rId6"/>
    <p:sldId id="285" r:id="rId7"/>
    <p:sldId id="286" r:id="rId8"/>
    <p:sldId id="296" r:id="rId9"/>
    <p:sldId id="287" r:id="rId10"/>
    <p:sldId id="291" r:id="rId11"/>
    <p:sldId id="341" r:id="rId12"/>
    <p:sldId id="292" r:id="rId13"/>
    <p:sldId id="297" r:id="rId14"/>
    <p:sldId id="293" r:id="rId15"/>
    <p:sldId id="299" r:id="rId16"/>
    <p:sldId id="298" r:id="rId17"/>
    <p:sldId id="327" r:id="rId18"/>
    <p:sldId id="294" r:id="rId19"/>
    <p:sldId id="321" r:id="rId20"/>
    <p:sldId id="328" r:id="rId21"/>
    <p:sldId id="295" r:id="rId22"/>
    <p:sldId id="329" r:id="rId23"/>
    <p:sldId id="300" r:id="rId24"/>
    <p:sldId id="305" r:id="rId25"/>
    <p:sldId id="331" r:id="rId26"/>
    <p:sldId id="346" r:id="rId27"/>
    <p:sldId id="304" r:id="rId28"/>
    <p:sldId id="330" r:id="rId29"/>
    <p:sldId id="334" r:id="rId30"/>
    <p:sldId id="332" r:id="rId31"/>
    <p:sldId id="335" r:id="rId32"/>
    <p:sldId id="303" r:id="rId33"/>
    <p:sldId id="336" r:id="rId34"/>
    <p:sldId id="337" r:id="rId35"/>
    <p:sldId id="338" r:id="rId36"/>
    <p:sldId id="302" r:id="rId37"/>
    <p:sldId id="301" r:id="rId38"/>
    <p:sldId id="308" r:id="rId39"/>
    <p:sldId id="316" r:id="rId40"/>
    <p:sldId id="307" r:id="rId41"/>
    <p:sldId id="317" r:id="rId42"/>
    <p:sldId id="318" r:id="rId43"/>
    <p:sldId id="306" r:id="rId44"/>
    <p:sldId id="310" r:id="rId45"/>
    <p:sldId id="322" r:id="rId46"/>
    <p:sldId id="309" r:id="rId47"/>
    <p:sldId id="311" r:id="rId48"/>
    <p:sldId id="312" r:id="rId49"/>
    <p:sldId id="324" r:id="rId50"/>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F4ACBE-8E5F-4834-AA70-2405D6C4E2C5}" v="73" dt="2020-09-10T02:06:27.5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136" autoAdjust="0"/>
  </p:normalViewPr>
  <p:slideViewPr>
    <p:cSldViewPr>
      <p:cViewPr varScale="1">
        <p:scale>
          <a:sx n="95" d="100"/>
          <a:sy n="95" d="100"/>
        </p:scale>
        <p:origin x="1194" y="72"/>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6AB5C6-6E7A-42D6-B49C-22C5A345FFD9}" type="doc">
      <dgm:prSet loTypeId="urn:microsoft.com/office/officeart/2005/8/layout/lProcess3" loCatId="process" qsTypeId="urn:microsoft.com/office/officeart/2005/8/quickstyle/simple1" qsCatId="simple" csTypeId="urn:microsoft.com/office/officeart/2005/8/colors/accent1_2" csCatId="accent1" phldr="1"/>
      <dgm:spPr/>
    </dgm:pt>
    <dgm:pt modelId="{8211FA51-F0CF-42D4-B377-B75E3F8B35DF}">
      <dgm:prSet phldrT="[Text]"/>
      <dgm:spPr/>
      <dgm:t>
        <a:bodyPr/>
        <a:lstStyle/>
        <a:p>
          <a:pPr>
            <a:buFont typeface="Arial" panose="020B0604020202020204" pitchFamily="34" charset="0"/>
            <a:buChar char="•"/>
          </a:pPr>
          <a:r>
            <a:rPr lang="en-US" b="0" i="0" dirty="0"/>
            <a:t>Traditional Code​</a:t>
          </a:r>
          <a:endParaRPr lang="en-US" dirty="0"/>
        </a:p>
      </dgm:t>
    </dgm:pt>
    <dgm:pt modelId="{321646A5-743C-401A-AE4A-4BA216003E1F}" type="parTrans" cxnId="{4507EA69-42C1-4449-B383-3567B00FBAEE}">
      <dgm:prSet/>
      <dgm:spPr/>
      <dgm:t>
        <a:bodyPr/>
        <a:lstStyle/>
        <a:p>
          <a:endParaRPr lang="en-US"/>
        </a:p>
      </dgm:t>
    </dgm:pt>
    <dgm:pt modelId="{AA424F1D-EE68-4BE9-9A60-E5995D682788}" type="sibTrans" cxnId="{4507EA69-42C1-4449-B383-3567B00FBAEE}">
      <dgm:prSet/>
      <dgm:spPr/>
      <dgm:t>
        <a:bodyPr/>
        <a:lstStyle/>
        <a:p>
          <a:endParaRPr lang="en-US"/>
        </a:p>
      </dgm:t>
    </dgm:pt>
    <dgm:pt modelId="{58B05D10-230E-454B-82B8-1A45E3880AAC}">
      <dgm:prSet/>
      <dgm:spPr/>
      <dgm:t>
        <a:bodyPr/>
        <a:lstStyle/>
        <a:p>
          <a:pPr>
            <a:buFont typeface="Arial" panose="020B0604020202020204" pitchFamily="34" charset="0"/>
            <a:buChar char="•"/>
          </a:pPr>
          <a:r>
            <a:rPr lang="en-US" b="0" i="0" dirty="0"/>
            <a:t>Write Program​</a:t>
          </a:r>
        </a:p>
      </dgm:t>
    </dgm:pt>
    <dgm:pt modelId="{CCDFA954-7ADB-4F53-BCA9-B48DCD6A93B9}" type="parTrans" cxnId="{3474D99D-52DA-4071-8332-FC5CD3A00D67}">
      <dgm:prSet/>
      <dgm:spPr/>
      <dgm:t>
        <a:bodyPr/>
        <a:lstStyle/>
        <a:p>
          <a:endParaRPr lang="en-US"/>
        </a:p>
      </dgm:t>
    </dgm:pt>
    <dgm:pt modelId="{CBCBADE0-FBBE-41C9-8EEF-0AC45B0CC2CA}" type="sibTrans" cxnId="{3474D99D-52DA-4071-8332-FC5CD3A00D67}">
      <dgm:prSet/>
      <dgm:spPr/>
      <dgm:t>
        <a:bodyPr/>
        <a:lstStyle/>
        <a:p>
          <a:endParaRPr lang="en-US"/>
        </a:p>
      </dgm:t>
    </dgm:pt>
    <dgm:pt modelId="{7D25EE7B-B7A8-45BE-A7DC-0F62F818A1E4}">
      <dgm:prSet/>
      <dgm:spPr/>
      <dgm:t>
        <a:bodyPr/>
        <a:lstStyle/>
        <a:p>
          <a:pPr>
            <a:buFont typeface="Arial" panose="020B0604020202020204" pitchFamily="34" charset="0"/>
            <a:buChar char="•"/>
          </a:pPr>
          <a:r>
            <a:rPr lang="en-US" b="0" i="0" dirty="0"/>
            <a:t>Write Rules​</a:t>
          </a:r>
        </a:p>
      </dgm:t>
    </dgm:pt>
    <dgm:pt modelId="{D84E31AE-94B1-4B82-B7B2-7ECC8CC8DC5D}" type="parTrans" cxnId="{D7F7B2A6-BA20-4A11-BC3A-F78EAFA267A6}">
      <dgm:prSet/>
      <dgm:spPr/>
      <dgm:t>
        <a:bodyPr/>
        <a:lstStyle/>
        <a:p>
          <a:endParaRPr lang="en-US"/>
        </a:p>
      </dgm:t>
    </dgm:pt>
    <dgm:pt modelId="{5ABE2322-541D-4BA5-80A7-FF938B6820DE}" type="sibTrans" cxnId="{D7F7B2A6-BA20-4A11-BC3A-F78EAFA267A6}">
      <dgm:prSet/>
      <dgm:spPr/>
      <dgm:t>
        <a:bodyPr/>
        <a:lstStyle/>
        <a:p>
          <a:endParaRPr lang="en-US"/>
        </a:p>
      </dgm:t>
    </dgm:pt>
    <dgm:pt modelId="{613DB5A1-A65E-4047-88C5-37F65712123B}">
      <dgm:prSet/>
      <dgm:spPr/>
      <dgm:t>
        <a:bodyPr/>
        <a:lstStyle/>
        <a:p>
          <a:pPr>
            <a:buFont typeface="Arial" panose="020B0604020202020204" pitchFamily="34" charset="0"/>
            <a:buChar char="•"/>
          </a:pPr>
          <a:r>
            <a:rPr lang="en-US" b="0" i="0" dirty="0"/>
            <a:t>Deploy​</a:t>
          </a:r>
        </a:p>
      </dgm:t>
    </dgm:pt>
    <dgm:pt modelId="{714CDC63-1E81-4C45-9C7B-1C67449FFD3F}" type="parTrans" cxnId="{050D1B05-B9C5-4C27-ABAC-3E81D0E2483B}">
      <dgm:prSet/>
      <dgm:spPr/>
      <dgm:t>
        <a:bodyPr/>
        <a:lstStyle/>
        <a:p>
          <a:endParaRPr lang="en-US"/>
        </a:p>
      </dgm:t>
    </dgm:pt>
    <dgm:pt modelId="{6044A547-F98B-4FAA-8AFD-DBA91E8EC1D5}" type="sibTrans" cxnId="{050D1B05-B9C5-4C27-ABAC-3E81D0E2483B}">
      <dgm:prSet/>
      <dgm:spPr/>
      <dgm:t>
        <a:bodyPr/>
        <a:lstStyle/>
        <a:p>
          <a:endParaRPr lang="en-US"/>
        </a:p>
      </dgm:t>
    </dgm:pt>
    <dgm:pt modelId="{0C943D1C-1E8D-4AFF-BCA5-5B602848FDB6}">
      <dgm:prSet/>
      <dgm:spPr/>
      <dgm:t>
        <a:bodyPr/>
        <a:lstStyle/>
        <a:p>
          <a:pPr>
            <a:buFont typeface="Arial" panose="020B0604020202020204" pitchFamily="34" charset="0"/>
            <a:buChar char="•"/>
          </a:pPr>
          <a:r>
            <a:rPr lang="en-US" b="0" i="0" dirty="0"/>
            <a:t>Machine Learning​</a:t>
          </a:r>
        </a:p>
      </dgm:t>
    </dgm:pt>
    <dgm:pt modelId="{3BAB199A-E643-4588-8ABB-AD494F6AB834}" type="parTrans" cxnId="{E5BB0586-A646-4D8A-8810-5E58929B4FC8}">
      <dgm:prSet/>
      <dgm:spPr/>
      <dgm:t>
        <a:bodyPr/>
        <a:lstStyle/>
        <a:p>
          <a:endParaRPr lang="en-US"/>
        </a:p>
      </dgm:t>
    </dgm:pt>
    <dgm:pt modelId="{0AB89A7C-2649-44BC-81AB-9C57D3CDFC04}" type="sibTrans" cxnId="{E5BB0586-A646-4D8A-8810-5E58929B4FC8}">
      <dgm:prSet/>
      <dgm:spPr/>
      <dgm:t>
        <a:bodyPr/>
        <a:lstStyle/>
        <a:p>
          <a:endParaRPr lang="en-US"/>
        </a:p>
      </dgm:t>
    </dgm:pt>
    <dgm:pt modelId="{9467CE63-6493-449B-9953-E444A41322CB}">
      <dgm:prSet/>
      <dgm:spPr/>
      <dgm:t>
        <a:bodyPr/>
        <a:lstStyle/>
        <a:p>
          <a:pPr>
            <a:buFont typeface="Arial" panose="020B0604020202020204" pitchFamily="34" charset="0"/>
            <a:buChar char="•"/>
          </a:pPr>
          <a:r>
            <a:rPr lang="en-US" b="0" i="0" dirty="0"/>
            <a:t>Write Program​</a:t>
          </a:r>
        </a:p>
      </dgm:t>
    </dgm:pt>
    <dgm:pt modelId="{1ACAE14C-DDC5-4DF8-A60A-97A88D658523}" type="parTrans" cxnId="{0C9CE222-E6D0-48B5-ACCB-3FE777D04B8E}">
      <dgm:prSet/>
      <dgm:spPr/>
      <dgm:t>
        <a:bodyPr/>
        <a:lstStyle/>
        <a:p>
          <a:endParaRPr lang="en-US"/>
        </a:p>
      </dgm:t>
    </dgm:pt>
    <dgm:pt modelId="{73DEAE05-DE5D-4072-BB31-51F669E9B7CA}" type="sibTrans" cxnId="{0C9CE222-E6D0-48B5-ACCB-3FE777D04B8E}">
      <dgm:prSet/>
      <dgm:spPr/>
      <dgm:t>
        <a:bodyPr/>
        <a:lstStyle/>
        <a:p>
          <a:endParaRPr lang="en-US"/>
        </a:p>
      </dgm:t>
    </dgm:pt>
    <dgm:pt modelId="{ADBB7F4D-B7D0-4425-BB1A-778D28C7FEB5}">
      <dgm:prSet/>
      <dgm:spPr/>
      <dgm:t>
        <a:bodyPr/>
        <a:lstStyle/>
        <a:p>
          <a:pPr>
            <a:buFont typeface="Arial" panose="020B0604020202020204" pitchFamily="34" charset="0"/>
            <a:buChar char="•"/>
          </a:pPr>
          <a:r>
            <a:rPr lang="en-US" b="0" i="0" dirty="0"/>
            <a:t>Train Model​</a:t>
          </a:r>
        </a:p>
      </dgm:t>
    </dgm:pt>
    <dgm:pt modelId="{545C94C2-CB2C-453F-9ABB-8D61B1A47CC1}" type="parTrans" cxnId="{E650EA07-171A-4D2C-85F4-FF28627B1B79}">
      <dgm:prSet/>
      <dgm:spPr/>
      <dgm:t>
        <a:bodyPr/>
        <a:lstStyle/>
        <a:p>
          <a:endParaRPr lang="en-US"/>
        </a:p>
      </dgm:t>
    </dgm:pt>
    <dgm:pt modelId="{3D983FD7-63BE-4003-B457-32267AFDA79C}" type="sibTrans" cxnId="{E650EA07-171A-4D2C-85F4-FF28627B1B79}">
      <dgm:prSet/>
      <dgm:spPr/>
      <dgm:t>
        <a:bodyPr/>
        <a:lstStyle/>
        <a:p>
          <a:endParaRPr lang="en-US"/>
        </a:p>
      </dgm:t>
    </dgm:pt>
    <dgm:pt modelId="{740E0C68-5E70-440D-9D03-0FEAC31A2776}">
      <dgm:prSet/>
      <dgm:spPr/>
      <dgm:t>
        <a:bodyPr/>
        <a:lstStyle/>
        <a:p>
          <a:pPr>
            <a:buFont typeface="Arial" panose="020B0604020202020204" pitchFamily="34" charset="0"/>
            <a:buChar char="•"/>
          </a:pPr>
          <a:r>
            <a:rPr lang="en-US" b="0" i="0" dirty="0"/>
            <a:t>Deploy​</a:t>
          </a:r>
        </a:p>
      </dgm:t>
    </dgm:pt>
    <dgm:pt modelId="{FE594D80-0845-4595-A4F7-022B1D3CF267}" type="parTrans" cxnId="{7EA5975C-6A03-4F4B-824A-CF82D2F3D5ED}">
      <dgm:prSet/>
      <dgm:spPr/>
      <dgm:t>
        <a:bodyPr/>
        <a:lstStyle/>
        <a:p>
          <a:endParaRPr lang="en-US"/>
        </a:p>
      </dgm:t>
    </dgm:pt>
    <dgm:pt modelId="{1312F3B5-50E0-442B-AAE8-0B0F0396DAF2}" type="sibTrans" cxnId="{7EA5975C-6A03-4F4B-824A-CF82D2F3D5ED}">
      <dgm:prSet/>
      <dgm:spPr/>
      <dgm:t>
        <a:bodyPr/>
        <a:lstStyle/>
        <a:p>
          <a:endParaRPr lang="en-US"/>
        </a:p>
      </dgm:t>
    </dgm:pt>
    <dgm:pt modelId="{87E9FB09-68F5-43D9-980F-444405659450}" type="pres">
      <dgm:prSet presAssocID="{3B6AB5C6-6E7A-42D6-B49C-22C5A345FFD9}" presName="Name0" presStyleCnt="0">
        <dgm:presLayoutVars>
          <dgm:chPref val="3"/>
          <dgm:dir/>
          <dgm:animLvl val="lvl"/>
          <dgm:resizeHandles/>
        </dgm:presLayoutVars>
      </dgm:prSet>
      <dgm:spPr/>
    </dgm:pt>
    <dgm:pt modelId="{81C549AC-5919-4003-AF38-DAFE8FF3A83B}" type="pres">
      <dgm:prSet presAssocID="{8211FA51-F0CF-42D4-B377-B75E3F8B35DF}" presName="horFlow" presStyleCnt="0"/>
      <dgm:spPr/>
    </dgm:pt>
    <dgm:pt modelId="{A32EDA5E-B40B-48B3-9ADC-037F83FA6F78}" type="pres">
      <dgm:prSet presAssocID="{8211FA51-F0CF-42D4-B377-B75E3F8B35DF}" presName="bigChev" presStyleLbl="node1" presStyleIdx="0" presStyleCnt="2"/>
      <dgm:spPr/>
      <dgm:t>
        <a:bodyPr/>
        <a:lstStyle/>
        <a:p>
          <a:endParaRPr lang="en-US"/>
        </a:p>
      </dgm:t>
    </dgm:pt>
    <dgm:pt modelId="{ECFA3479-6F40-498C-9102-1530C88FB6F3}" type="pres">
      <dgm:prSet presAssocID="{CCDFA954-7ADB-4F53-BCA9-B48DCD6A93B9}" presName="parTrans" presStyleCnt="0"/>
      <dgm:spPr/>
    </dgm:pt>
    <dgm:pt modelId="{131ABA92-FECC-428A-9F54-8CAD6299AADC}" type="pres">
      <dgm:prSet presAssocID="{58B05D10-230E-454B-82B8-1A45E3880AAC}" presName="node" presStyleLbl="alignAccFollowNode1" presStyleIdx="0" presStyleCnt="6">
        <dgm:presLayoutVars>
          <dgm:bulletEnabled val="1"/>
        </dgm:presLayoutVars>
      </dgm:prSet>
      <dgm:spPr/>
      <dgm:t>
        <a:bodyPr/>
        <a:lstStyle/>
        <a:p>
          <a:endParaRPr lang="en-US"/>
        </a:p>
      </dgm:t>
    </dgm:pt>
    <dgm:pt modelId="{06E8B1D3-8469-4085-B922-D203EC79585B}" type="pres">
      <dgm:prSet presAssocID="{CBCBADE0-FBBE-41C9-8EEF-0AC45B0CC2CA}" presName="sibTrans" presStyleCnt="0"/>
      <dgm:spPr/>
    </dgm:pt>
    <dgm:pt modelId="{280B0203-9D05-425F-97D8-E10357394A26}" type="pres">
      <dgm:prSet presAssocID="{7D25EE7B-B7A8-45BE-A7DC-0F62F818A1E4}" presName="node" presStyleLbl="alignAccFollowNode1" presStyleIdx="1" presStyleCnt="6">
        <dgm:presLayoutVars>
          <dgm:bulletEnabled val="1"/>
        </dgm:presLayoutVars>
      </dgm:prSet>
      <dgm:spPr/>
      <dgm:t>
        <a:bodyPr/>
        <a:lstStyle/>
        <a:p>
          <a:endParaRPr lang="en-US"/>
        </a:p>
      </dgm:t>
    </dgm:pt>
    <dgm:pt modelId="{0A9CD95F-488C-4813-9AE9-626A5A5B135E}" type="pres">
      <dgm:prSet presAssocID="{5ABE2322-541D-4BA5-80A7-FF938B6820DE}" presName="sibTrans" presStyleCnt="0"/>
      <dgm:spPr/>
    </dgm:pt>
    <dgm:pt modelId="{446DDCCE-1C5E-4520-A541-876139A2DF32}" type="pres">
      <dgm:prSet presAssocID="{613DB5A1-A65E-4047-88C5-37F65712123B}" presName="node" presStyleLbl="alignAccFollowNode1" presStyleIdx="2" presStyleCnt="6">
        <dgm:presLayoutVars>
          <dgm:bulletEnabled val="1"/>
        </dgm:presLayoutVars>
      </dgm:prSet>
      <dgm:spPr/>
      <dgm:t>
        <a:bodyPr/>
        <a:lstStyle/>
        <a:p>
          <a:endParaRPr lang="en-US"/>
        </a:p>
      </dgm:t>
    </dgm:pt>
    <dgm:pt modelId="{0C747363-155F-4075-B2AB-EAA2603CB9C4}" type="pres">
      <dgm:prSet presAssocID="{8211FA51-F0CF-42D4-B377-B75E3F8B35DF}" presName="vSp" presStyleCnt="0"/>
      <dgm:spPr/>
    </dgm:pt>
    <dgm:pt modelId="{C572977B-3F40-4C5D-B107-EA82482B96E2}" type="pres">
      <dgm:prSet presAssocID="{0C943D1C-1E8D-4AFF-BCA5-5B602848FDB6}" presName="horFlow" presStyleCnt="0"/>
      <dgm:spPr/>
    </dgm:pt>
    <dgm:pt modelId="{1F2DEB0A-E965-4C3E-8889-35E867AD25C3}" type="pres">
      <dgm:prSet presAssocID="{0C943D1C-1E8D-4AFF-BCA5-5B602848FDB6}" presName="bigChev" presStyleLbl="node1" presStyleIdx="1" presStyleCnt="2"/>
      <dgm:spPr/>
      <dgm:t>
        <a:bodyPr/>
        <a:lstStyle/>
        <a:p>
          <a:endParaRPr lang="en-US"/>
        </a:p>
      </dgm:t>
    </dgm:pt>
    <dgm:pt modelId="{85217D53-7E73-4331-B8B5-F0DB7223F86D}" type="pres">
      <dgm:prSet presAssocID="{1ACAE14C-DDC5-4DF8-A60A-97A88D658523}" presName="parTrans" presStyleCnt="0"/>
      <dgm:spPr/>
    </dgm:pt>
    <dgm:pt modelId="{5FC31C4B-5104-494D-B673-F26B36A71CBC}" type="pres">
      <dgm:prSet presAssocID="{9467CE63-6493-449B-9953-E444A41322CB}" presName="node" presStyleLbl="alignAccFollowNode1" presStyleIdx="3" presStyleCnt="6">
        <dgm:presLayoutVars>
          <dgm:bulletEnabled val="1"/>
        </dgm:presLayoutVars>
      </dgm:prSet>
      <dgm:spPr/>
      <dgm:t>
        <a:bodyPr/>
        <a:lstStyle/>
        <a:p>
          <a:endParaRPr lang="en-US"/>
        </a:p>
      </dgm:t>
    </dgm:pt>
    <dgm:pt modelId="{DF175601-EC9B-4746-A013-777AA4FBDAC2}" type="pres">
      <dgm:prSet presAssocID="{73DEAE05-DE5D-4072-BB31-51F669E9B7CA}" presName="sibTrans" presStyleCnt="0"/>
      <dgm:spPr/>
    </dgm:pt>
    <dgm:pt modelId="{BE0A55C1-6091-44CC-B8C0-AD7297BA57B3}" type="pres">
      <dgm:prSet presAssocID="{ADBB7F4D-B7D0-4425-BB1A-778D28C7FEB5}" presName="node" presStyleLbl="alignAccFollowNode1" presStyleIdx="4" presStyleCnt="6">
        <dgm:presLayoutVars>
          <dgm:bulletEnabled val="1"/>
        </dgm:presLayoutVars>
      </dgm:prSet>
      <dgm:spPr/>
      <dgm:t>
        <a:bodyPr/>
        <a:lstStyle/>
        <a:p>
          <a:endParaRPr lang="en-US"/>
        </a:p>
      </dgm:t>
    </dgm:pt>
    <dgm:pt modelId="{404F74DC-3244-4630-B2AA-2E7938542EEB}" type="pres">
      <dgm:prSet presAssocID="{3D983FD7-63BE-4003-B457-32267AFDA79C}" presName="sibTrans" presStyleCnt="0"/>
      <dgm:spPr/>
    </dgm:pt>
    <dgm:pt modelId="{8B26B08F-F839-4C43-BB64-4EF986E2134A}" type="pres">
      <dgm:prSet presAssocID="{740E0C68-5E70-440D-9D03-0FEAC31A2776}" presName="node" presStyleLbl="alignAccFollowNode1" presStyleIdx="5" presStyleCnt="6">
        <dgm:presLayoutVars>
          <dgm:bulletEnabled val="1"/>
        </dgm:presLayoutVars>
      </dgm:prSet>
      <dgm:spPr/>
      <dgm:t>
        <a:bodyPr/>
        <a:lstStyle/>
        <a:p>
          <a:endParaRPr lang="en-US"/>
        </a:p>
      </dgm:t>
    </dgm:pt>
  </dgm:ptLst>
  <dgm:cxnLst>
    <dgm:cxn modelId="{7EA5975C-6A03-4F4B-824A-CF82D2F3D5ED}" srcId="{0C943D1C-1E8D-4AFF-BCA5-5B602848FDB6}" destId="{740E0C68-5E70-440D-9D03-0FEAC31A2776}" srcOrd="2" destOrd="0" parTransId="{FE594D80-0845-4595-A4F7-022B1D3CF267}" sibTransId="{1312F3B5-50E0-442B-AAE8-0B0F0396DAF2}"/>
    <dgm:cxn modelId="{88AF0AEF-CDCA-4D4E-9FB9-0936D06B0CBF}" type="presOf" srcId="{58B05D10-230E-454B-82B8-1A45E3880AAC}" destId="{131ABA92-FECC-428A-9F54-8CAD6299AADC}" srcOrd="0" destOrd="0" presId="urn:microsoft.com/office/officeart/2005/8/layout/lProcess3"/>
    <dgm:cxn modelId="{5978A054-35B0-4AA1-9F59-3CF63A7D6FB2}" type="presOf" srcId="{9467CE63-6493-449B-9953-E444A41322CB}" destId="{5FC31C4B-5104-494D-B673-F26B36A71CBC}" srcOrd="0" destOrd="0" presId="urn:microsoft.com/office/officeart/2005/8/layout/lProcess3"/>
    <dgm:cxn modelId="{050D1B05-B9C5-4C27-ABAC-3E81D0E2483B}" srcId="{8211FA51-F0CF-42D4-B377-B75E3F8B35DF}" destId="{613DB5A1-A65E-4047-88C5-37F65712123B}" srcOrd="2" destOrd="0" parTransId="{714CDC63-1E81-4C45-9C7B-1C67449FFD3F}" sibTransId="{6044A547-F98B-4FAA-8AFD-DBA91E8EC1D5}"/>
    <dgm:cxn modelId="{AB7AB22F-A543-4926-AEC6-9A52702EBC9F}" type="presOf" srcId="{613DB5A1-A65E-4047-88C5-37F65712123B}" destId="{446DDCCE-1C5E-4520-A541-876139A2DF32}" srcOrd="0" destOrd="0" presId="urn:microsoft.com/office/officeart/2005/8/layout/lProcess3"/>
    <dgm:cxn modelId="{4507EA69-42C1-4449-B383-3567B00FBAEE}" srcId="{3B6AB5C6-6E7A-42D6-B49C-22C5A345FFD9}" destId="{8211FA51-F0CF-42D4-B377-B75E3F8B35DF}" srcOrd="0" destOrd="0" parTransId="{321646A5-743C-401A-AE4A-4BA216003E1F}" sibTransId="{AA424F1D-EE68-4BE9-9A60-E5995D682788}"/>
    <dgm:cxn modelId="{5E08B74B-6A64-4997-9625-E65730A08CA5}" type="presOf" srcId="{8211FA51-F0CF-42D4-B377-B75E3F8B35DF}" destId="{A32EDA5E-B40B-48B3-9ADC-037F83FA6F78}" srcOrd="0" destOrd="0" presId="urn:microsoft.com/office/officeart/2005/8/layout/lProcess3"/>
    <dgm:cxn modelId="{D7F7B2A6-BA20-4A11-BC3A-F78EAFA267A6}" srcId="{8211FA51-F0CF-42D4-B377-B75E3F8B35DF}" destId="{7D25EE7B-B7A8-45BE-A7DC-0F62F818A1E4}" srcOrd="1" destOrd="0" parTransId="{D84E31AE-94B1-4B82-B7B2-7ECC8CC8DC5D}" sibTransId="{5ABE2322-541D-4BA5-80A7-FF938B6820DE}"/>
    <dgm:cxn modelId="{0C9CE222-E6D0-48B5-ACCB-3FE777D04B8E}" srcId="{0C943D1C-1E8D-4AFF-BCA5-5B602848FDB6}" destId="{9467CE63-6493-449B-9953-E444A41322CB}" srcOrd="0" destOrd="0" parTransId="{1ACAE14C-DDC5-4DF8-A60A-97A88D658523}" sibTransId="{73DEAE05-DE5D-4072-BB31-51F669E9B7CA}"/>
    <dgm:cxn modelId="{4A298CDC-E9B1-4C01-91DC-66BC3C0FAE27}" type="presOf" srcId="{0C943D1C-1E8D-4AFF-BCA5-5B602848FDB6}" destId="{1F2DEB0A-E965-4C3E-8889-35E867AD25C3}" srcOrd="0" destOrd="0" presId="urn:microsoft.com/office/officeart/2005/8/layout/lProcess3"/>
    <dgm:cxn modelId="{3474D99D-52DA-4071-8332-FC5CD3A00D67}" srcId="{8211FA51-F0CF-42D4-B377-B75E3F8B35DF}" destId="{58B05D10-230E-454B-82B8-1A45E3880AAC}" srcOrd="0" destOrd="0" parTransId="{CCDFA954-7ADB-4F53-BCA9-B48DCD6A93B9}" sibTransId="{CBCBADE0-FBBE-41C9-8EEF-0AC45B0CC2CA}"/>
    <dgm:cxn modelId="{E5BB0586-A646-4D8A-8810-5E58929B4FC8}" srcId="{3B6AB5C6-6E7A-42D6-B49C-22C5A345FFD9}" destId="{0C943D1C-1E8D-4AFF-BCA5-5B602848FDB6}" srcOrd="1" destOrd="0" parTransId="{3BAB199A-E643-4588-8ABB-AD494F6AB834}" sibTransId="{0AB89A7C-2649-44BC-81AB-9C57D3CDFC04}"/>
    <dgm:cxn modelId="{1B64F855-69AB-429C-B27A-3F723F979228}" type="presOf" srcId="{3B6AB5C6-6E7A-42D6-B49C-22C5A345FFD9}" destId="{87E9FB09-68F5-43D9-980F-444405659450}" srcOrd="0" destOrd="0" presId="urn:microsoft.com/office/officeart/2005/8/layout/lProcess3"/>
    <dgm:cxn modelId="{3CEF5BA8-BC5C-4364-80B0-624C592CE0D1}" type="presOf" srcId="{ADBB7F4D-B7D0-4425-BB1A-778D28C7FEB5}" destId="{BE0A55C1-6091-44CC-B8C0-AD7297BA57B3}" srcOrd="0" destOrd="0" presId="urn:microsoft.com/office/officeart/2005/8/layout/lProcess3"/>
    <dgm:cxn modelId="{E650EA07-171A-4D2C-85F4-FF28627B1B79}" srcId="{0C943D1C-1E8D-4AFF-BCA5-5B602848FDB6}" destId="{ADBB7F4D-B7D0-4425-BB1A-778D28C7FEB5}" srcOrd="1" destOrd="0" parTransId="{545C94C2-CB2C-453F-9ABB-8D61B1A47CC1}" sibTransId="{3D983FD7-63BE-4003-B457-32267AFDA79C}"/>
    <dgm:cxn modelId="{801DC969-955D-4C29-84B8-3CCDBC132B52}" type="presOf" srcId="{7D25EE7B-B7A8-45BE-A7DC-0F62F818A1E4}" destId="{280B0203-9D05-425F-97D8-E10357394A26}" srcOrd="0" destOrd="0" presId="urn:microsoft.com/office/officeart/2005/8/layout/lProcess3"/>
    <dgm:cxn modelId="{A0821444-E50F-493E-9D91-8DC0037BFB4B}" type="presOf" srcId="{740E0C68-5E70-440D-9D03-0FEAC31A2776}" destId="{8B26B08F-F839-4C43-BB64-4EF986E2134A}" srcOrd="0" destOrd="0" presId="urn:microsoft.com/office/officeart/2005/8/layout/lProcess3"/>
    <dgm:cxn modelId="{257E8DBA-AD66-43A8-B519-78D6E9F9AB16}" type="presParOf" srcId="{87E9FB09-68F5-43D9-980F-444405659450}" destId="{81C549AC-5919-4003-AF38-DAFE8FF3A83B}" srcOrd="0" destOrd="0" presId="urn:microsoft.com/office/officeart/2005/8/layout/lProcess3"/>
    <dgm:cxn modelId="{CB722745-356A-4B4A-816A-8B61651485F9}" type="presParOf" srcId="{81C549AC-5919-4003-AF38-DAFE8FF3A83B}" destId="{A32EDA5E-B40B-48B3-9ADC-037F83FA6F78}" srcOrd="0" destOrd="0" presId="urn:microsoft.com/office/officeart/2005/8/layout/lProcess3"/>
    <dgm:cxn modelId="{DC333885-20E5-47FF-9B75-65CDCFBB1E36}" type="presParOf" srcId="{81C549AC-5919-4003-AF38-DAFE8FF3A83B}" destId="{ECFA3479-6F40-498C-9102-1530C88FB6F3}" srcOrd="1" destOrd="0" presId="urn:microsoft.com/office/officeart/2005/8/layout/lProcess3"/>
    <dgm:cxn modelId="{033EE028-1268-41AF-B5CB-6EE1A71B2CE2}" type="presParOf" srcId="{81C549AC-5919-4003-AF38-DAFE8FF3A83B}" destId="{131ABA92-FECC-428A-9F54-8CAD6299AADC}" srcOrd="2" destOrd="0" presId="urn:microsoft.com/office/officeart/2005/8/layout/lProcess3"/>
    <dgm:cxn modelId="{36FFA970-2D1F-4EA6-BBF0-6DE00E203288}" type="presParOf" srcId="{81C549AC-5919-4003-AF38-DAFE8FF3A83B}" destId="{06E8B1D3-8469-4085-B922-D203EC79585B}" srcOrd="3" destOrd="0" presId="urn:microsoft.com/office/officeart/2005/8/layout/lProcess3"/>
    <dgm:cxn modelId="{367EBF8B-8875-4234-9918-18C41F2929A8}" type="presParOf" srcId="{81C549AC-5919-4003-AF38-DAFE8FF3A83B}" destId="{280B0203-9D05-425F-97D8-E10357394A26}" srcOrd="4" destOrd="0" presId="urn:microsoft.com/office/officeart/2005/8/layout/lProcess3"/>
    <dgm:cxn modelId="{64E82C60-2534-4036-AFC6-DF282C77E27B}" type="presParOf" srcId="{81C549AC-5919-4003-AF38-DAFE8FF3A83B}" destId="{0A9CD95F-488C-4813-9AE9-626A5A5B135E}" srcOrd="5" destOrd="0" presId="urn:microsoft.com/office/officeart/2005/8/layout/lProcess3"/>
    <dgm:cxn modelId="{25BCEADD-8AFB-4C43-BE98-C9ED4605A52B}" type="presParOf" srcId="{81C549AC-5919-4003-AF38-DAFE8FF3A83B}" destId="{446DDCCE-1C5E-4520-A541-876139A2DF32}" srcOrd="6" destOrd="0" presId="urn:microsoft.com/office/officeart/2005/8/layout/lProcess3"/>
    <dgm:cxn modelId="{C20F4D28-CDD5-423D-9D12-9DA7CF19A9FD}" type="presParOf" srcId="{87E9FB09-68F5-43D9-980F-444405659450}" destId="{0C747363-155F-4075-B2AB-EAA2603CB9C4}" srcOrd="1" destOrd="0" presId="urn:microsoft.com/office/officeart/2005/8/layout/lProcess3"/>
    <dgm:cxn modelId="{94B5479D-5C60-4C5D-BF05-F56C15C1A10C}" type="presParOf" srcId="{87E9FB09-68F5-43D9-980F-444405659450}" destId="{C572977B-3F40-4C5D-B107-EA82482B96E2}" srcOrd="2" destOrd="0" presId="urn:microsoft.com/office/officeart/2005/8/layout/lProcess3"/>
    <dgm:cxn modelId="{07F0B232-3ACB-4534-A7A8-C8BFA6277351}" type="presParOf" srcId="{C572977B-3F40-4C5D-B107-EA82482B96E2}" destId="{1F2DEB0A-E965-4C3E-8889-35E867AD25C3}" srcOrd="0" destOrd="0" presId="urn:microsoft.com/office/officeart/2005/8/layout/lProcess3"/>
    <dgm:cxn modelId="{BC66C358-6F9C-4DB9-9307-EED250E3BB41}" type="presParOf" srcId="{C572977B-3F40-4C5D-B107-EA82482B96E2}" destId="{85217D53-7E73-4331-B8B5-F0DB7223F86D}" srcOrd="1" destOrd="0" presId="urn:microsoft.com/office/officeart/2005/8/layout/lProcess3"/>
    <dgm:cxn modelId="{504AF1C1-E50C-426A-9633-4F7705E66CCC}" type="presParOf" srcId="{C572977B-3F40-4C5D-B107-EA82482B96E2}" destId="{5FC31C4B-5104-494D-B673-F26B36A71CBC}" srcOrd="2" destOrd="0" presId="urn:microsoft.com/office/officeart/2005/8/layout/lProcess3"/>
    <dgm:cxn modelId="{98D0D6C9-CC4A-451C-B85E-D2F8AE85A475}" type="presParOf" srcId="{C572977B-3F40-4C5D-B107-EA82482B96E2}" destId="{DF175601-EC9B-4746-A013-777AA4FBDAC2}" srcOrd="3" destOrd="0" presId="urn:microsoft.com/office/officeart/2005/8/layout/lProcess3"/>
    <dgm:cxn modelId="{B0AE2CC4-2A80-4D3A-9DFF-55491B40A149}" type="presParOf" srcId="{C572977B-3F40-4C5D-B107-EA82482B96E2}" destId="{BE0A55C1-6091-44CC-B8C0-AD7297BA57B3}" srcOrd="4" destOrd="0" presId="urn:microsoft.com/office/officeart/2005/8/layout/lProcess3"/>
    <dgm:cxn modelId="{892BAF35-5A9F-4AC7-813B-B1C505470551}" type="presParOf" srcId="{C572977B-3F40-4C5D-B107-EA82482B96E2}" destId="{404F74DC-3244-4630-B2AA-2E7938542EEB}" srcOrd="5" destOrd="0" presId="urn:microsoft.com/office/officeart/2005/8/layout/lProcess3"/>
    <dgm:cxn modelId="{E92FF7EF-AF29-4A2C-8421-F69ECB6614CC}" type="presParOf" srcId="{C572977B-3F40-4C5D-B107-EA82482B96E2}" destId="{8B26B08F-F839-4C43-BB64-4EF986E2134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5747" tIns="47873" rIns="95747" bIns="47873" rtlCol="0"/>
          <a:lstStyle>
            <a:lvl1pPr algn="l">
              <a:defRPr sz="1300"/>
            </a:lvl1pPr>
          </a:lstStyle>
          <a:p>
            <a:endParaRPr/>
          </a:p>
        </p:txBody>
      </p:sp>
      <p:sp>
        <p:nvSpPr>
          <p:cNvPr id="3" name="Date Placeholder 2"/>
          <p:cNvSpPr>
            <a:spLocks noGrp="1"/>
          </p:cNvSpPr>
          <p:nvPr>
            <p:ph type="dt" sz="quarter" idx="1"/>
          </p:nvPr>
        </p:nvSpPr>
        <p:spPr>
          <a:xfrm>
            <a:off x="4143587" y="0"/>
            <a:ext cx="3169920" cy="481727"/>
          </a:xfrm>
          <a:prstGeom prst="rect">
            <a:avLst/>
          </a:prstGeom>
        </p:spPr>
        <p:txBody>
          <a:bodyPr vert="horz" lIns="95747" tIns="47873" rIns="95747" bIns="47873" rtlCol="0"/>
          <a:lstStyle>
            <a:lvl1pPr algn="r">
              <a:defRPr sz="1300"/>
            </a:lvl1pPr>
          </a:lstStyle>
          <a:p>
            <a:fld id="{762B48F5-BACC-47D6-A0F7-82FBF9C6BC85}" type="datetimeFigureOut">
              <a:rPr lang="en-US"/>
              <a:t>9/21/2020</a:t>
            </a:fld>
            <a:endParaRPr/>
          </a:p>
        </p:txBody>
      </p:sp>
      <p:sp>
        <p:nvSpPr>
          <p:cNvPr id="4" name="Footer Placeholder 3"/>
          <p:cNvSpPr>
            <a:spLocks noGrp="1"/>
          </p:cNvSpPr>
          <p:nvPr>
            <p:ph type="ftr" sz="quarter" idx="2"/>
          </p:nvPr>
        </p:nvSpPr>
        <p:spPr>
          <a:xfrm>
            <a:off x="0" y="9119475"/>
            <a:ext cx="3169920" cy="481726"/>
          </a:xfrm>
          <a:prstGeom prst="rect">
            <a:avLst/>
          </a:prstGeom>
        </p:spPr>
        <p:txBody>
          <a:bodyPr vert="horz" lIns="95747" tIns="47873" rIns="95747" bIns="47873" rtlCol="0" anchor="b"/>
          <a:lstStyle>
            <a:lvl1pPr algn="l">
              <a:defRPr sz="1300"/>
            </a:lvl1pPr>
          </a:lstStyle>
          <a:p>
            <a:endParaRPr/>
          </a:p>
        </p:txBody>
      </p:sp>
      <p:sp>
        <p:nvSpPr>
          <p:cNvPr id="5" name="Slide Number Placeholder 4"/>
          <p:cNvSpPr>
            <a:spLocks noGrp="1"/>
          </p:cNvSpPr>
          <p:nvPr>
            <p:ph type="sldNum" sz="quarter" idx="3"/>
          </p:nvPr>
        </p:nvSpPr>
        <p:spPr>
          <a:xfrm>
            <a:off x="4143587" y="9119475"/>
            <a:ext cx="3169920" cy="481726"/>
          </a:xfrm>
          <a:prstGeom prst="rect">
            <a:avLst/>
          </a:prstGeom>
        </p:spPr>
        <p:txBody>
          <a:bodyPr vert="horz" lIns="95747" tIns="47873" rIns="95747" bIns="47873" rtlCol="0" anchor="b"/>
          <a:lstStyle>
            <a:lvl1pPr algn="r">
              <a:defRPr sz="13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5747" tIns="47873" rIns="95747" bIns="47873" rtlCol="0"/>
          <a:lstStyle>
            <a:lvl1pPr algn="l">
              <a:defRPr sz="1300"/>
            </a:lvl1pPr>
          </a:lstStyle>
          <a:p>
            <a:endParaRPr/>
          </a:p>
        </p:txBody>
      </p:sp>
      <p:sp>
        <p:nvSpPr>
          <p:cNvPr id="3" name="Date Placeholder 2"/>
          <p:cNvSpPr>
            <a:spLocks noGrp="1"/>
          </p:cNvSpPr>
          <p:nvPr>
            <p:ph type="dt" idx="1"/>
          </p:nvPr>
        </p:nvSpPr>
        <p:spPr>
          <a:xfrm>
            <a:off x="4143587" y="0"/>
            <a:ext cx="3169920" cy="481727"/>
          </a:xfrm>
          <a:prstGeom prst="rect">
            <a:avLst/>
          </a:prstGeom>
        </p:spPr>
        <p:txBody>
          <a:bodyPr vert="horz" lIns="95747" tIns="47873" rIns="95747" bIns="47873" rtlCol="0"/>
          <a:lstStyle>
            <a:lvl1pPr algn="r">
              <a:defRPr sz="1300"/>
            </a:lvl1pPr>
          </a:lstStyle>
          <a:p>
            <a:fld id="{0CB1CD00-5424-4675-AB18-2C419B060449}" type="datetimeFigureOut">
              <a:rPr lang="en-US"/>
              <a:t>9/21/2020</a:t>
            </a:fld>
            <a:endParaRPr/>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5747" tIns="47873" rIns="95747" bIns="47873" rtlCol="0" anchor="ctr"/>
          <a:lstStyle/>
          <a:p>
            <a:endParaRPr/>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5747" tIns="47873" rIns="95747" bIns="47873"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9119475"/>
            <a:ext cx="3169920" cy="481726"/>
          </a:xfrm>
          <a:prstGeom prst="rect">
            <a:avLst/>
          </a:prstGeom>
        </p:spPr>
        <p:txBody>
          <a:bodyPr vert="horz" lIns="95747" tIns="47873" rIns="95747" bIns="47873" rtlCol="0" anchor="b"/>
          <a:lstStyle>
            <a:lvl1pPr algn="l">
              <a:defRPr sz="1300"/>
            </a:lvl1pPr>
          </a:lstStyle>
          <a:p>
            <a:endParaRPr/>
          </a:p>
        </p:txBody>
      </p:sp>
      <p:sp>
        <p:nvSpPr>
          <p:cNvPr id="7" name="Slide Number Placeholder 6"/>
          <p:cNvSpPr>
            <a:spLocks noGrp="1"/>
          </p:cNvSpPr>
          <p:nvPr>
            <p:ph type="sldNum" sz="quarter" idx="5"/>
          </p:nvPr>
        </p:nvSpPr>
        <p:spPr>
          <a:xfrm>
            <a:off x="4143587" y="9119475"/>
            <a:ext cx="3169920" cy="481726"/>
          </a:xfrm>
          <a:prstGeom prst="rect">
            <a:avLst/>
          </a:prstGeom>
        </p:spPr>
        <p:txBody>
          <a:bodyPr vert="horz" lIns="95747" tIns="47873" rIns="95747" bIns="47873" rtlCol="0" anchor="b"/>
          <a:lstStyle>
            <a:lvl1pPr algn="r">
              <a:defRPr sz="13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1</a:t>
            </a:fld>
            <a:endParaRPr lang="en-US"/>
          </a:p>
        </p:txBody>
      </p:sp>
    </p:spTree>
    <p:extLst>
      <p:ext uri="{BB962C8B-B14F-4D97-AF65-F5344CB8AC3E}">
        <p14:creationId xmlns:p14="http://schemas.microsoft.com/office/powerpoint/2010/main" val="17252983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ways to classify ML systems, this breaks them down into 3 large categories and further subdivides</a:t>
            </a:r>
          </a:p>
        </p:txBody>
      </p:sp>
      <p:sp>
        <p:nvSpPr>
          <p:cNvPr id="4" name="Slide Number Placeholder 3"/>
          <p:cNvSpPr>
            <a:spLocks noGrp="1"/>
          </p:cNvSpPr>
          <p:nvPr>
            <p:ph type="sldNum" sz="quarter" idx="5"/>
          </p:nvPr>
        </p:nvSpPr>
        <p:spPr/>
        <p:txBody>
          <a:bodyPr/>
          <a:lstStyle/>
          <a:p>
            <a:fld id="{5EE2CF44-2B13-41B4-A334-1CDF534EEBBF}" type="slidenum">
              <a:rPr lang="en-US" smtClean="0"/>
              <a:t>10</a:t>
            </a:fld>
            <a:endParaRPr lang="en-US"/>
          </a:p>
        </p:txBody>
      </p:sp>
    </p:spTree>
    <p:extLst>
      <p:ext uri="{BB962C8B-B14F-4D97-AF65-F5344CB8AC3E}">
        <p14:creationId xmlns:p14="http://schemas.microsoft.com/office/powerpoint/2010/main" val="2400034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ask Scott to speak to this slide</a:t>
            </a:r>
          </a:p>
        </p:txBody>
      </p:sp>
      <p:sp>
        <p:nvSpPr>
          <p:cNvPr id="4" name="Slide Number Placeholder 3"/>
          <p:cNvSpPr>
            <a:spLocks noGrp="1"/>
          </p:cNvSpPr>
          <p:nvPr>
            <p:ph type="sldNum" sz="quarter" idx="5"/>
          </p:nvPr>
        </p:nvSpPr>
        <p:spPr/>
        <p:txBody>
          <a:bodyPr/>
          <a:lstStyle/>
          <a:p>
            <a:fld id="{5EE2CF44-2B13-41B4-A334-1CDF534EEBBF}" type="slidenum">
              <a:rPr lang="en-US" smtClean="0"/>
              <a:t>11</a:t>
            </a:fld>
            <a:endParaRPr lang="en-US"/>
          </a:p>
        </p:txBody>
      </p:sp>
    </p:spTree>
    <p:extLst>
      <p:ext uri="{BB962C8B-B14F-4D97-AF65-F5344CB8AC3E}">
        <p14:creationId xmlns:p14="http://schemas.microsoft.com/office/powerpoint/2010/main" val="847483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Spam filters are interesting because in many systems, users are active in identifying ‘new’ spam instances.</a:t>
            </a:r>
          </a:p>
        </p:txBody>
      </p:sp>
      <p:sp>
        <p:nvSpPr>
          <p:cNvPr id="4" name="Slide Number Placeholder 3"/>
          <p:cNvSpPr>
            <a:spLocks noGrp="1"/>
          </p:cNvSpPr>
          <p:nvPr>
            <p:ph type="sldNum" sz="quarter" idx="5"/>
          </p:nvPr>
        </p:nvSpPr>
        <p:spPr/>
        <p:txBody>
          <a:bodyPr/>
          <a:lstStyle/>
          <a:p>
            <a:fld id="{5EE2CF44-2B13-41B4-A334-1CDF534EEBBF}" type="slidenum">
              <a:rPr lang="en-US" smtClean="0"/>
              <a:t>12</a:t>
            </a:fld>
            <a:endParaRPr lang="en-US"/>
          </a:p>
        </p:txBody>
      </p:sp>
    </p:spTree>
    <p:extLst>
      <p:ext uri="{BB962C8B-B14F-4D97-AF65-F5344CB8AC3E}">
        <p14:creationId xmlns:p14="http://schemas.microsoft.com/office/powerpoint/2010/main" val="12879204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13</a:t>
            </a:fld>
            <a:endParaRPr lang="en-US"/>
          </a:p>
        </p:txBody>
      </p:sp>
    </p:spTree>
    <p:extLst>
      <p:ext uri="{BB962C8B-B14F-4D97-AF65-F5344CB8AC3E}">
        <p14:creationId xmlns:p14="http://schemas.microsoft.com/office/powerpoint/2010/main" val="10028922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14</a:t>
            </a:fld>
            <a:endParaRPr lang="en-US"/>
          </a:p>
        </p:txBody>
      </p:sp>
    </p:spTree>
    <p:extLst>
      <p:ext uri="{BB962C8B-B14F-4D97-AF65-F5344CB8AC3E}">
        <p14:creationId xmlns:p14="http://schemas.microsoft.com/office/powerpoint/2010/main" val="38304956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15</a:t>
            </a:fld>
            <a:endParaRPr lang="en-US"/>
          </a:p>
        </p:txBody>
      </p:sp>
    </p:spTree>
    <p:extLst>
      <p:ext uri="{BB962C8B-B14F-4D97-AF65-F5344CB8AC3E}">
        <p14:creationId xmlns:p14="http://schemas.microsoft.com/office/powerpoint/2010/main" val="17743055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 are a number of unsupervised algos… each one can explored in a separate presentation.</a:t>
            </a:r>
          </a:p>
          <a:p>
            <a:r>
              <a:rPr lang="en-US" dirty="0"/>
              <a:t>While it seems overwhelming, once you spend some time with ML, the high-level ‘concept’ behind these algorithms becomes clearer.</a:t>
            </a:r>
          </a:p>
        </p:txBody>
      </p:sp>
      <p:sp>
        <p:nvSpPr>
          <p:cNvPr id="4" name="Slide Number Placeholder 3"/>
          <p:cNvSpPr>
            <a:spLocks noGrp="1"/>
          </p:cNvSpPr>
          <p:nvPr>
            <p:ph type="sldNum" sz="quarter" idx="5"/>
          </p:nvPr>
        </p:nvSpPr>
        <p:spPr/>
        <p:txBody>
          <a:bodyPr/>
          <a:lstStyle/>
          <a:p>
            <a:fld id="{5EE2CF44-2B13-41B4-A334-1CDF534EEBBF}" type="slidenum">
              <a:rPr lang="en-US" smtClean="0"/>
              <a:t>16</a:t>
            </a:fld>
            <a:endParaRPr lang="en-US"/>
          </a:p>
        </p:txBody>
      </p:sp>
    </p:spTree>
    <p:extLst>
      <p:ext uri="{BB962C8B-B14F-4D97-AF65-F5344CB8AC3E}">
        <p14:creationId xmlns:p14="http://schemas.microsoft.com/office/powerpoint/2010/main" val="21600526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17</a:t>
            </a:fld>
            <a:endParaRPr lang="en-US"/>
          </a:p>
        </p:txBody>
      </p:sp>
    </p:spTree>
    <p:extLst>
      <p:ext uri="{BB962C8B-B14F-4D97-AF65-F5344CB8AC3E}">
        <p14:creationId xmlns:p14="http://schemas.microsoft.com/office/powerpoint/2010/main" val="487809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18</a:t>
            </a:fld>
            <a:endParaRPr lang="en-US"/>
          </a:p>
        </p:txBody>
      </p:sp>
    </p:spTree>
    <p:extLst>
      <p:ext uri="{BB962C8B-B14F-4D97-AF65-F5344CB8AC3E}">
        <p14:creationId xmlns:p14="http://schemas.microsoft.com/office/powerpoint/2010/main" val="34735554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19</a:t>
            </a:fld>
            <a:endParaRPr lang="en-US"/>
          </a:p>
        </p:txBody>
      </p:sp>
    </p:spTree>
    <p:extLst>
      <p:ext uri="{BB962C8B-B14F-4D97-AF65-F5344CB8AC3E}">
        <p14:creationId xmlns:p14="http://schemas.microsoft.com/office/powerpoint/2010/main" val="3245547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2</a:t>
            </a:fld>
            <a:endParaRPr lang="en-US"/>
          </a:p>
        </p:txBody>
      </p:sp>
    </p:spTree>
    <p:extLst>
      <p:ext uri="{BB962C8B-B14F-4D97-AF65-F5344CB8AC3E}">
        <p14:creationId xmlns:p14="http://schemas.microsoft.com/office/powerpoint/2010/main" val="13125557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20</a:t>
            </a:fld>
            <a:endParaRPr lang="en-US"/>
          </a:p>
        </p:txBody>
      </p:sp>
    </p:spTree>
    <p:extLst>
      <p:ext uri="{BB962C8B-B14F-4D97-AF65-F5344CB8AC3E}">
        <p14:creationId xmlns:p14="http://schemas.microsoft.com/office/powerpoint/2010/main" val="32408148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21</a:t>
            </a:fld>
            <a:endParaRPr lang="en-US"/>
          </a:p>
        </p:txBody>
      </p:sp>
    </p:spTree>
    <p:extLst>
      <p:ext uri="{BB962C8B-B14F-4D97-AF65-F5344CB8AC3E}">
        <p14:creationId xmlns:p14="http://schemas.microsoft.com/office/powerpoint/2010/main" val="40442703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22</a:t>
            </a:fld>
            <a:endParaRPr lang="en-US"/>
          </a:p>
        </p:txBody>
      </p:sp>
    </p:spTree>
    <p:extLst>
      <p:ext uri="{BB962C8B-B14F-4D97-AF65-F5344CB8AC3E}">
        <p14:creationId xmlns:p14="http://schemas.microsoft.com/office/powerpoint/2010/main" val="37866302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23</a:t>
            </a:fld>
            <a:endParaRPr lang="en-US"/>
          </a:p>
        </p:txBody>
      </p:sp>
    </p:spTree>
    <p:extLst>
      <p:ext uri="{BB962C8B-B14F-4D97-AF65-F5344CB8AC3E}">
        <p14:creationId xmlns:p14="http://schemas.microsoft.com/office/powerpoint/2010/main" val="19391227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24</a:t>
            </a:fld>
            <a:endParaRPr lang="en-US"/>
          </a:p>
        </p:txBody>
      </p:sp>
    </p:spTree>
    <p:extLst>
      <p:ext uri="{BB962C8B-B14F-4D97-AF65-F5344CB8AC3E}">
        <p14:creationId xmlns:p14="http://schemas.microsoft.com/office/powerpoint/2010/main" val="12683487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25</a:t>
            </a:fld>
            <a:endParaRPr lang="en-US"/>
          </a:p>
        </p:txBody>
      </p:sp>
    </p:spTree>
    <p:extLst>
      <p:ext uri="{BB962C8B-B14F-4D97-AF65-F5344CB8AC3E}">
        <p14:creationId xmlns:p14="http://schemas.microsoft.com/office/powerpoint/2010/main" val="14865377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26</a:t>
            </a:fld>
            <a:endParaRPr lang="en-US"/>
          </a:p>
        </p:txBody>
      </p:sp>
    </p:spTree>
    <p:extLst>
      <p:ext uri="{BB962C8B-B14F-4D97-AF65-F5344CB8AC3E}">
        <p14:creationId xmlns:p14="http://schemas.microsoft.com/office/powerpoint/2010/main" val="14417619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27</a:t>
            </a:fld>
            <a:endParaRPr lang="en-US"/>
          </a:p>
        </p:txBody>
      </p:sp>
    </p:spTree>
    <p:extLst>
      <p:ext uri="{BB962C8B-B14F-4D97-AF65-F5344CB8AC3E}">
        <p14:creationId xmlns:p14="http://schemas.microsoft.com/office/powerpoint/2010/main" val="4762494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28</a:t>
            </a:fld>
            <a:endParaRPr lang="en-US"/>
          </a:p>
        </p:txBody>
      </p:sp>
    </p:spTree>
    <p:extLst>
      <p:ext uri="{BB962C8B-B14F-4D97-AF65-F5344CB8AC3E}">
        <p14:creationId xmlns:p14="http://schemas.microsoft.com/office/powerpoint/2010/main" val="15315695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29</a:t>
            </a:fld>
            <a:endParaRPr lang="en-US"/>
          </a:p>
        </p:txBody>
      </p:sp>
    </p:spTree>
    <p:extLst>
      <p:ext uri="{BB962C8B-B14F-4D97-AF65-F5344CB8AC3E}">
        <p14:creationId xmlns:p14="http://schemas.microsoft.com/office/powerpoint/2010/main" val="265159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drivers for early machine learning initiatives. </a:t>
            </a:r>
          </a:p>
          <a:p>
            <a:r>
              <a:rPr lang="en-US" dirty="0"/>
              <a:t>OCR for use in tax collection, mail delivery.</a:t>
            </a:r>
          </a:p>
          <a:p>
            <a:r>
              <a:rPr lang="en-US" dirty="0"/>
              <a:t>Diagnostics for industry and the military.</a:t>
            </a:r>
          </a:p>
        </p:txBody>
      </p:sp>
      <p:sp>
        <p:nvSpPr>
          <p:cNvPr id="4" name="Slide Number Placeholder 3"/>
          <p:cNvSpPr>
            <a:spLocks noGrp="1"/>
          </p:cNvSpPr>
          <p:nvPr>
            <p:ph type="sldNum" sz="quarter" idx="5"/>
          </p:nvPr>
        </p:nvSpPr>
        <p:spPr/>
        <p:txBody>
          <a:bodyPr/>
          <a:lstStyle/>
          <a:p>
            <a:fld id="{5EE2CF44-2B13-41B4-A334-1CDF534EEBBF}" type="slidenum">
              <a:rPr lang="en-US" smtClean="0"/>
              <a:t>3</a:t>
            </a:fld>
            <a:endParaRPr lang="en-US"/>
          </a:p>
        </p:txBody>
      </p:sp>
    </p:spTree>
    <p:extLst>
      <p:ext uri="{BB962C8B-B14F-4D97-AF65-F5344CB8AC3E}">
        <p14:creationId xmlns:p14="http://schemas.microsoft.com/office/powerpoint/2010/main" val="11814481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30</a:t>
            </a:fld>
            <a:endParaRPr lang="en-US"/>
          </a:p>
        </p:txBody>
      </p:sp>
    </p:spTree>
    <p:extLst>
      <p:ext uri="{BB962C8B-B14F-4D97-AF65-F5344CB8AC3E}">
        <p14:creationId xmlns:p14="http://schemas.microsoft.com/office/powerpoint/2010/main" val="24113659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31</a:t>
            </a:fld>
            <a:endParaRPr lang="en-US"/>
          </a:p>
        </p:txBody>
      </p:sp>
    </p:spTree>
    <p:extLst>
      <p:ext uri="{BB962C8B-B14F-4D97-AF65-F5344CB8AC3E}">
        <p14:creationId xmlns:p14="http://schemas.microsoft.com/office/powerpoint/2010/main" val="25572550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32</a:t>
            </a:fld>
            <a:endParaRPr lang="en-US"/>
          </a:p>
        </p:txBody>
      </p:sp>
    </p:spTree>
    <p:extLst>
      <p:ext uri="{BB962C8B-B14F-4D97-AF65-F5344CB8AC3E}">
        <p14:creationId xmlns:p14="http://schemas.microsoft.com/office/powerpoint/2010/main" val="21844294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33</a:t>
            </a:fld>
            <a:endParaRPr lang="en-US"/>
          </a:p>
        </p:txBody>
      </p:sp>
    </p:spTree>
    <p:extLst>
      <p:ext uri="{BB962C8B-B14F-4D97-AF65-F5344CB8AC3E}">
        <p14:creationId xmlns:p14="http://schemas.microsoft.com/office/powerpoint/2010/main" val="24222548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34</a:t>
            </a:fld>
            <a:endParaRPr lang="en-US"/>
          </a:p>
        </p:txBody>
      </p:sp>
    </p:spTree>
    <p:extLst>
      <p:ext uri="{BB962C8B-B14F-4D97-AF65-F5344CB8AC3E}">
        <p14:creationId xmlns:p14="http://schemas.microsoft.com/office/powerpoint/2010/main" val="19346274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there a time when a utility function is better than a cost function?</a:t>
            </a:r>
          </a:p>
          <a:p>
            <a:r>
              <a:rPr lang="en-US" dirty="0"/>
              <a:t>Utility function is used to derive </a:t>
            </a:r>
            <a:r>
              <a:rPr lang="en-US" i="1" dirty="0"/>
              <a:t>demand</a:t>
            </a:r>
            <a:r>
              <a:rPr lang="en-US" i="0" dirty="0"/>
              <a:t> for goods or products. A preference for goods or services.</a:t>
            </a:r>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35</a:t>
            </a:fld>
            <a:endParaRPr lang="en-US"/>
          </a:p>
        </p:txBody>
      </p:sp>
    </p:spTree>
    <p:extLst>
      <p:ext uri="{BB962C8B-B14F-4D97-AF65-F5344CB8AC3E}">
        <p14:creationId xmlns:p14="http://schemas.microsoft.com/office/powerpoint/2010/main" val="9450381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36</a:t>
            </a:fld>
            <a:endParaRPr lang="en-US"/>
          </a:p>
        </p:txBody>
      </p:sp>
    </p:spTree>
    <p:extLst>
      <p:ext uri="{BB962C8B-B14F-4D97-AF65-F5344CB8AC3E}">
        <p14:creationId xmlns:p14="http://schemas.microsoft.com/office/powerpoint/2010/main" val="16549635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37</a:t>
            </a:fld>
            <a:endParaRPr lang="en-US"/>
          </a:p>
        </p:txBody>
      </p:sp>
    </p:spTree>
    <p:extLst>
      <p:ext uri="{BB962C8B-B14F-4D97-AF65-F5344CB8AC3E}">
        <p14:creationId xmlns:p14="http://schemas.microsoft.com/office/powerpoint/2010/main" val="33176475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Crawler slipping back.</a:t>
            </a:r>
          </a:p>
        </p:txBody>
      </p:sp>
      <p:sp>
        <p:nvSpPr>
          <p:cNvPr id="4" name="Slide Number Placeholder 3"/>
          <p:cNvSpPr>
            <a:spLocks noGrp="1"/>
          </p:cNvSpPr>
          <p:nvPr>
            <p:ph type="sldNum" sz="quarter" idx="5"/>
          </p:nvPr>
        </p:nvSpPr>
        <p:spPr/>
        <p:txBody>
          <a:bodyPr/>
          <a:lstStyle/>
          <a:p>
            <a:fld id="{5EE2CF44-2B13-41B4-A334-1CDF534EEBBF}" type="slidenum">
              <a:rPr lang="en-US" smtClean="0"/>
              <a:t>38</a:t>
            </a:fld>
            <a:endParaRPr lang="en-US"/>
          </a:p>
        </p:txBody>
      </p:sp>
    </p:spTree>
    <p:extLst>
      <p:ext uri="{BB962C8B-B14F-4D97-AF65-F5344CB8AC3E}">
        <p14:creationId xmlns:p14="http://schemas.microsoft.com/office/powerpoint/2010/main" val="8022795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39</a:t>
            </a:fld>
            <a:endParaRPr lang="en-US"/>
          </a:p>
        </p:txBody>
      </p:sp>
    </p:spTree>
    <p:extLst>
      <p:ext uri="{BB962C8B-B14F-4D97-AF65-F5344CB8AC3E}">
        <p14:creationId xmlns:p14="http://schemas.microsoft.com/office/powerpoint/2010/main" val="20843638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US" smtClean="0"/>
              <a:t>4</a:t>
            </a:fld>
            <a:endParaRPr lang="en-US"/>
          </a:p>
        </p:txBody>
      </p:sp>
    </p:spTree>
    <p:extLst>
      <p:ext uri="{BB962C8B-B14F-4D97-AF65-F5344CB8AC3E}">
        <p14:creationId xmlns:p14="http://schemas.microsoft.com/office/powerpoint/2010/main" val="15184172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40</a:t>
            </a:fld>
            <a:endParaRPr lang="en-US"/>
          </a:p>
        </p:txBody>
      </p:sp>
    </p:spTree>
    <p:extLst>
      <p:ext uri="{BB962C8B-B14F-4D97-AF65-F5344CB8AC3E}">
        <p14:creationId xmlns:p14="http://schemas.microsoft.com/office/powerpoint/2010/main" val="9317267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41</a:t>
            </a:fld>
            <a:endParaRPr lang="en-US"/>
          </a:p>
        </p:txBody>
      </p:sp>
    </p:spTree>
    <p:extLst>
      <p:ext uri="{BB962C8B-B14F-4D97-AF65-F5344CB8AC3E}">
        <p14:creationId xmlns:p14="http://schemas.microsoft.com/office/powerpoint/2010/main" val="34544227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42</a:t>
            </a:fld>
            <a:endParaRPr lang="en-US"/>
          </a:p>
        </p:txBody>
      </p:sp>
    </p:spTree>
    <p:extLst>
      <p:ext uri="{BB962C8B-B14F-4D97-AF65-F5344CB8AC3E}">
        <p14:creationId xmlns:p14="http://schemas.microsoft.com/office/powerpoint/2010/main" val="967714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43</a:t>
            </a:fld>
            <a:endParaRPr lang="en-US"/>
          </a:p>
        </p:txBody>
      </p:sp>
    </p:spTree>
    <p:extLst>
      <p:ext uri="{BB962C8B-B14F-4D97-AF65-F5344CB8AC3E}">
        <p14:creationId xmlns:p14="http://schemas.microsoft.com/office/powerpoint/2010/main" val="8415259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model will be REALLY good at predicting values. BUT only for this data! Chances are that this model will not perform well for other data.</a:t>
            </a:r>
          </a:p>
        </p:txBody>
      </p:sp>
      <p:sp>
        <p:nvSpPr>
          <p:cNvPr id="4" name="Slide Number Placeholder 3"/>
          <p:cNvSpPr>
            <a:spLocks noGrp="1"/>
          </p:cNvSpPr>
          <p:nvPr>
            <p:ph type="sldNum" sz="quarter" idx="5"/>
          </p:nvPr>
        </p:nvSpPr>
        <p:spPr/>
        <p:txBody>
          <a:bodyPr/>
          <a:lstStyle/>
          <a:p>
            <a:fld id="{5EE2CF44-2B13-41B4-A334-1CDF534EEBBF}" type="slidenum">
              <a:rPr lang="en-US" smtClean="0"/>
              <a:t>44</a:t>
            </a:fld>
            <a:endParaRPr lang="en-US"/>
          </a:p>
        </p:txBody>
      </p:sp>
    </p:spTree>
    <p:extLst>
      <p:ext uri="{BB962C8B-B14F-4D97-AF65-F5344CB8AC3E}">
        <p14:creationId xmlns:p14="http://schemas.microsoft.com/office/powerpoint/2010/main" val="138675830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Companies like </a:t>
            </a:r>
            <a:r>
              <a:rPr lang="en-US" dirty="0" err="1"/>
              <a:t>DataRobot</a:t>
            </a:r>
            <a:r>
              <a:rPr lang="en-US" dirty="0"/>
              <a:t> are automating this model selection and tuning process</a:t>
            </a:r>
          </a:p>
        </p:txBody>
      </p:sp>
      <p:sp>
        <p:nvSpPr>
          <p:cNvPr id="4" name="Slide Number Placeholder 3"/>
          <p:cNvSpPr>
            <a:spLocks noGrp="1"/>
          </p:cNvSpPr>
          <p:nvPr>
            <p:ph type="sldNum" sz="quarter" idx="5"/>
          </p:nvPr>
        </p:nvSpPr>
        <p:spPr/>
        <p:txBody>
          <a:bodyPr/>
          <a:lstStyle/>
          <a:p>
            <a:fld id="{5EE2CF44-2B13-41B4-A334-1CDF534EEBBF}" type="slidenum">
              <a:rPr lang="en-US" smtClean="0"/>
              <a:t>45</a:t>
            </a:fld>
            <a:endParaRPr lang="en-US"/>
          </a:p>
        </p:txBody>
      </p:sp>
    </p:spTree>
    <p:extLst>
      <p:ext uri="{BB962C8B-B14F-4D97-AF65-F5344CB8AC3E}">
        <p14:creationId xmlns:p14="http://schemas.microsoft.com/office/powerpoint/2010/main" val="37915277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underfit model does not contain the ‘nuance’ of the curve in the data.</a:t>
            </a:r>
          </a:p>
        </p:txBody>
      </p:sp>
      <p:sp>
        <p:nvSpPr>
          <p:cNvPr id="4" name="Slide Number Placeholder 3"/>
          <p:cNvSpPr>
            <a:spLocks noGrp="1"/>
          </p:cNvSpPr>
          <p:nvPr>
            <p:ph type="sldNum" sz="quarter" idx="5"/>
          </p:nvPr>
        </p:nvSpPr>
        <p:spPr/>
        <p:txBody>
          <a:bodyPr/>
          <a:lstStyle/>
          <a:p>
            <a:fld id="{5EE2CF44-2B13-41B4-A334-1CDF534EEBBF}" type="slidenum">
              <a:rPr lang="en-US" smtClean="0"/>
              <a:t>46</a:t>
            </a:fld>
            <a:endParaRPr lang="en-US"/>
          </a:p>
        </p:txBody>
      </p:sp>
    </p:spTree>
    <p:extLst>
      <p:ext uri="{BB962C8B-B14F-4D97-AF65-F5344CB8AC3E}">
        <p14:creationId xmlns:p14="http://schemas.microsoft.com/office/powerpoint/2010/main" val="176117221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47</a:t>
            </a:fld>
            <a:endParaRPr lang="en-US"/>
          </a:p>
        </p:txBody>
      </p:sp>
    </p:spTree>
    <p:extLst>
      <p:ext uri="{BB962C8B-B14F-4D97-AF65-F5344CB8AC3E}">
        <p14:creationId xmlns:p14="http://schemas.microsoft.com/office/powerpoint/2010/main" val="36533042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Kind of depressing?</a:t>
            </a:r>
          </a:p>
          <a:p>
            <a:r>
              <a:rPr lang="en-US" dirty="0"/>
              <a:t>Machine learning requires thinking like scientist in a lab.</a:t>
            </a:r>
          </a:p>
        </p:txBody>
      </p:sp>
      <p:sp>
        <p:nvSpPr>
          <p:cNvPr id="4" name="Slide Number Placeholder 3"/>
          <p:cNvSpPr>
            <a:spLocks noGrp="1"/>
          </p:cNvSpPr>
          <p:nvPr>
            <p:ph type="sldNum" sz="quarter" idx="5"/>
          </p:nvPr>
        </p:nvSpPr>
        <p:spPr/>
        <p:txBody>
          <a:bodyPr/>
          <a:lstStyle/>
          <a:p>
            <a:fld id="{5EE2CF44-2B13-41B4-A334-1CDF534EEBBF}" type="slidenum">
              <a:rPr lang="en-US" smtClean="0"/>
              <a:t>48</a:t>
            </a:fld>
            <a:endParaRPr lang="en-US"/>
          </a:p>
        </p:txBody>
      </p:sp>
    </p:spTree>
    <p:extLst>
      <p:ext uri="{BB962C8B-B14F-4D97-AF65-F5344CB8AC3E}">
        <p14:creationId xmlns:p14="http://schemas.microsoft.com/office/powerpoint/2010/main" val="1491267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EE2CF44-2B13-41B4-A334-1CDF534EEBBF}" type="slidenum">
              <a:rPr lang="en-US" smtClean="0"/>
              <a:t>49</a:t>
            </a:fld>
            <a:endParaRPr lang="en-US"/>
          </a:p>
        </p:txBody>
      </p:sp>
    </p:spTree>
    <p:extLst>
      <p:ext uri="{BB962C8B-B14F-4D97-AF65-F5344CB8AC3E}">
        <p14:creationId xmlns:p14="http://schemas.microsoft.com/office/powerpoint/2010/main" val="3078882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does indicate that training and deploying a model doesn’t necessarily mean that the work is done.</a:t>
            </a:r>
          </a:p>
          <a:p>
            <a:r>
              <a:rPr lang="en-US" dirty="0"/>
              <a:t>Many models require ‘babysitting’</a:t>
            </a:r>
          </a:p>
        </p:txBody>
      </p:sp>
      <p:sp>
        <p:nvSpPr>
          <p:cNvPr id="4" name="Slide Number Placeholder 3"/>
          <p:cNvSpPr>
            <a:spLocks noGrp="1"/>
          </p:cNvSpPr>
          <p:nvPr>
            <p:ph type="sldNum" sz="quarter" idx="5"/>
          </p:nvPr>
        </p:nvSpPr>
        <p:spPr/>
        <p:txBody>
          <a:bodyPr/>
          <a:lstStyle/>
          <a:p>
            <a:fld id="{5EE2CF44-2B13-41B4-A334-1CDF534EEBBF}" type="slidenum">
              <a:rPr lang="en-US" smtClean="0"/>
              <a:t>5</a:t>
            </a:fld>
            <a:endParaRPr lang="en-US"/>
          </a:p>
        </p:txBody>
      </p:sp>
    </p:spTree>
    <p:extLst>
      <p:ext uri="{BB962C8B-B14F-4D97-AF65-F5344CB8AC3E}">
        <p14:creationId xmlns:p14="http://schemas.microsoft.com/office/powerpoint/2010/main" val="10871048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worked for a company whose SPAM solution required creating, editing, maintaining thousands of regex rules</a:t>
            </a:r>
          </a:p>
          <a:p>
            <a:r>
              <a:rPr lang="en-US" dirty="0"/>
              <a:t>You could probably write a program to recognize a stop sign or a traffic signal… but, custom code for each</a:t>
            </a:r>
          </a:p>
        </p:txBody>
      </p:sp>
      <p:sp>
        <p:nvSpPr>
          <p:cNvPr id="4" name="Slide Number Placeholder 3"/>
          <p:cNvSpPr>
            <a:spLocks noGrp="1"/>
          </p:cNvSpPr>
          <p:nvPr>
            <p:ph type="sldNum" sz="quarter" idx="5"/>
          </p:nvPr>
        </p:nvSpPr>
        <p:spPr/>
        <p:txBody>
          <a:bodyPr/>
          <a:lstStyle/>
          <a:p>
            <a:fld id="{5EE2CF44-2B13-41B4-A334-1CDF534EEBBF}" type="slidenum">
              <a:rPr lang="en-US" smtClean="0"/>
              <a:t>6</a:t>
            </a:fld>
            <a:endParaRPr lang="en-US"/>
          </a:p>
        </p:txBody>
      </p:sp>
    </p:spTree>
    <p:extLst>
      <p:ext uri="{BB962C8B-B14F-4D97-AF65-F5344CB8AC3E}">
        <p14:creationId xmlns:p14="http://schemas.microsoft.com/office/powerpoint/2010/main" val="312192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Semantic Segmentation – input is an image, output is regions, structures</a:t>
            </a:r>
          </a:p>
          <a:p>
            <a:r>
              <a:rPr lang="en-US" dirty="0"/>
              <a:t>News article classification – suddenly there is not a 1-1 relationship between a problem and the ML solution</a:t>
            </a:r>
          </a:p>
        </p:txBody>
      </p:sp>
      <p:sp>
        <p:nvSpPr>
          <p:cNvPr id="4" name="Slide Number Placeholder 3"/>
          <p:cNvSpPr>
            <a:spLocks noGrp="1"/>
          </p:cNvSpPr>
          <p:nvPr>
            <p:ph type="sldNum" sz="quarter" idx="5"/>
          </p:nvPr>
        </p:nvSpPr>
        <p:spPr/>
        <p:txBody>
          <a:bodyPr/>
          <a:lstStyle/>
          <a:p>
            <a:fld id="{5EE2CF44-2B13-41B4-A334-1CDF534EEBBF}" type="slidenum">
              <a:rPr lang="en-US" smtClean="0"/>
              <a:t>7</a:t>
            </a:fld>
            <a:endParaRPr lang="en-US"/>
          </a:p>
        </p:txBody>
      </p:sp>
    </p:spTree>
    <p:extLst>
      <p:ext uri="{BB962C8B-B14F-4D97-AF65-F5344CB8AC3E}">
        <p14:creationId xmlns:p14="http://schemas.microsoft.com/office/powerpoint/2010/main" val="42469052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Recurrent</a:t>
            </a:r>
          </a:p>
          <a:p>
            <a:r>
              <a:rPr lang="en-US" dirty="0"/>
              <a:t>Convolution</a:t>
            </a:r>
          </a:p>
        </p:txBody>
      </p:sp>
      <p:sp>
        <p:nvSpPr>
          <p:cNvPr id="4" name="Slide Number Placeholder 3"/>
          <p:cNvSpPr>
            <a:spLocks noGrp="1"/>
          </p:cNvSpPr>
          <p:nvPr>
            <p:ph type="sldNum" sz="quarter" idx="5"/>
          </p:nvPr>
        </p:nvSpPr>
        <p:spPr/>
        <p:txBody>
          <a:bodyPr/>
          <a:lstStyle/>
          <a:p>
            <a:fld id="{5EE2CF44-2B13-41B4-A334-1CDF534EEBBF}" type="slidenum">
              <a:rPr lang="en-US" smtClean="0"/>
              <a:t>8</a:t>
            </a:fld>
            <a:endParaRPr lang="en-US"/>
          </a:p>
        </p:txBody>
      </p:sp>
    </p:spTree>
    <p:extLst>
      <p:ext uri="{BB962C8B-B14F-4D97-AF65-F5344CB8AC3E}">
        <p14:creationId xmlns:p14="http://schemas.microsoft.com/office/powerpoint/2010/main" val="4446779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for the first ML terms!</a:t>
            </a:r>
          </a:p>
          <a:p>
            <a:r>
              <a:rPr lang="en-US" dirty="0"/>
              <a:t>Cat/dog labels</a:t>
            </a:r>
          </a:p>
          <a:p>
            <a:r>
              <a:rPr lang="en-US" dirty="0"/>
              <a:t>Features can be both numeric and categorical (Much of current machine learning is feature engineering)</a:t>
            </a:r>
          </a:p>
        </p:txBody>
      </p:sp>
      <p:sp>
        <p:nvSpPr>
          <p:cNvPr id="4" name="Slide Number Placeholder 3"/>
          <p:cNvSpPr>
            <a:spLocks noGrp="1"/>
          </p:cNvSpPr>
          <p:nvPr>
            <p:ph type="sldNum" sz="quarter" idx="5"/>
          </p:nvPr>
        </p:nvSpPr>
        <p:spPr/>
        <p:txBody>
          <a:bodyPr/>
          <a:lstStyle/>
          <a:p>
            <a:fld id="{5EE2CF44-2B13-41B4-A334-1CDF534EEBBF}" type="slidenum">
              <a:rPr lang="en-US" smtClean="0"/>
              <a:t>9</a:t>
            </a:fld>
            <a:endParaRPr lang="en-US"/>
          </a:p>
        </p:txBody>
      </p:sp>
    </p:spTree>
    <p:extLst>
      <p:ext uri="{BB962C8B-B14F-4D97-AF65-F5344CB8AC3E}">
        <p14:creationId xmlns:p14="http://schemas.microsoft.com/office/powerpoint/2010/main" val="17568300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9/21/2020</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9/21/2020</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9/21/2020</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9/21/2020</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9/21/2020</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9/21/2020</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9/21/2020</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9/21/2020</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9/21/2020</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9/21/2020</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3"/><Relationship Id="rId1" Type="http://schemas.openxmlformats.org/officeDocument/2006/relationships/audio" Target="NULL" TargetMode="External"/><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homl.info/6" TargetMode="External"/><Relationship Id="rId4" Type="http://schemas.openxmlformats.org/officeDocument/2006/relationships/hyperlink" Target="https://homl.info/7"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homl.info/8"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88A188AB-7681-449B-B5AB-762FD1818787}"/>
              </a:ext>
            </a:extLst>
          </p:cNvPr>
          <p:cNvSpPr>
            <a:spLocks noGrp="1"/>
          </p:cNvSpPr>
          <p:nvPr>
            <p:ph type="ctrTitle"/>
          </p:nvPr>
        </p:nvSpPr>
        <p:spPr/>
        <p:txBody>
          <a:bodyPr/>
          <a:lstStyle/>
          <a:p>
            <a:r>
              <a:rPr lang="en-US" dirty="0"/>
              <a:t>Introduction to ML</a:t>
            </a:r>
          </a:p>
        </p:txBody>
      </p:sp>
      <p:sp>
        <p:nvSpPr>
          <p:cNvPr id="5" name="Subtitle 4">
            <a:extLst>
              <a:ext uri="{FF2B5EF4-FFF2-40B4-BE49-F238E27FC236}">
                <a16:creationId xmlns:a16="http://schemas.microsoft.com/office/drawing/2014/main" xmlns="" id="{B5E4A470-F4FD-4043-A50B-FC8192A05BF0}"/>
              </a:ext>
            </a:extLst>
          </p:cNvPr>
          <p:cNvSpPr>
            <a:spLocks noGrp="1"/>
          </p:cNvSpPr>
          <p:nvPr>
            <p:ph type="subTitle" idx="1"/>
          </p:nvPr>
        </p:nvSpPr>
        <p:spPr/>
        <p:txBody>
          <a:bodyPr/>
          <a:lstStyle/>
          <a:p>
            <a:r>
              <a:rPr lang="en-US" dirty="0"/>
              <a:t>Welcome to the Machine</a:t>
            </a:r>
          </a:p>
        </p:txBody>
      </p:sp>
      <p:pic>
        <p:nvPicPr>
          <p:cNvPr id="2" name="Pink Floyd - Welcome To The Machine">
            <a:hlinkClick r:id="" action="ppaction://media"/>
            <a:extLst>
              <a:ext uri="{FF2B5EF4-FFF2-40B4-BE49-F238E27FC236}">
                <a16:creationId xmlns:a16="http://schemas.microsoft.com/office/drawing/2014/main" xmlns="" id="{793194FB-1CC9-4A7A-BAC1-20D34ED6F0EC}"/>
              </a:ext>
            </a:extLst>
          </p:cNvPr>
          <p:cNvPicPr>
            <a:picLocks noChangeAspect="1"/>
          </p:cNvPicPr>
          <p:nvPr>
            <a:audioFile r:link="rId1"/>
            <p:extLst>
              <p:ext uri="{DAA4B4D4-6D71-4841-9C94-3DE7FCFB9230}">
                <p14:media xmlns:p14="http://schemas.microsoft.com/office/powerpoint/2010/main" r:embed="rId2">
                  <p14:trim st="63080" end="369929.4583"/>
                </p14:media>
              </p:ext>
            </p:extLst>
          </p:nvPr>
        </p:nvPicPr>
        <p:blipFill>
          <a:blip r:embed="rId5"/>
          <a:stretch>
            <a:fillRect/>
          </a:stretch>
        </p:blipFill>
        <p:spPr>
          <a:xfrm>
            <a:off x="11353800" y="5029200"/>
            <a:ext cx="609600" cy="609600"/>
          </a:xfrm>
          <a:prstGeom prst="rect">
            <a:avLst/>
          </a:prstGeom>
        </p:spPr>
      </p:pic>
      <p:sp>
        <p:nvSpPr>
          <p:cNvPr id="3" name="TextBox 2"/>
          <p:cNvSpPr txBox="1"/>
          <p:nvPr/>
        </p:nvSpPr>
        <p:spPr>
          <a:xfrm>
            <a:off x="9525000" y="5334000"/>
            <a:ext cx="1484702" cy="369332"/>
          </a:xfrm>
          <a:prstGeom prst="rect">
            <a:avLst/>
          </a:prstGeom>
          <a:noFill/>
        </p:spPr>
        <p:txBody>
          <a:bodyPr wrap="none" rtlCol="0">
            <a:spAutoFit/>
          </a:bodyPr>
          <a:lstStyle/>
          <a:p>
            <a:r>
              <a:rPr lang="en-US" dirty="0" smtClean="0"/>
              <a:t>Gene Olafsen</a:t>
            </a:r>
            <a:endParaRPr lang="en-US" dirty="0"/>
          </a:p>
        </p:txBody>
      </p:sp>
    </p:spTree>
    <p:extLst>
      <p:ext uri="{BB962C8B-B14F-4D97-AF65-F5344CB8AC3E}">
        <p14:creationId xmlns:p14="http://schemas.microsoft.com/office/powerpoint/2010/main" val="644250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9951C6B-97E9-4B13-9B74-25B5FD60FC27}"/>
              </a:ext>
            </a:extLst>
          </p:cNvPr>
          <p:cNvSpPr>
            <a:spLocks noGrp="1"/>
          </p:cNvSpPr>
          <p:nvPr>
            <p:ph type="title"/>
          </p:nvPr>
        </p:nvSpPr>
        <p:spPr/>
        <p:txBody>
          <a:bodyPr/>
          <a:lstStyle/>
          <a:p>
            <a:r>
              <a:rPr lang="en-US" dirty="0"/>
              <a:t>Types of Machine Learning Systems</a:t>
            </a:r>
          </a:p>
        </p:txBody>
      </p:sp>
      <p:sp>
        <p:nvSpPr>
          <p:cNvPr id="3" name="Content Placeholder 2">
            <a:extLst>
              <a:ext uri="{FF2B5EF4-FFF2-40B4-BE49-F238E27FC236}">
                <a16:creationId xmlns:a16="http://schemas.microsoft.com/office/drawing/2014/main" xmlns="" id="{044B4695-7B87-4AE1-A01B-DC9A899F0E5A}"/>
              </a:ext>
            </a:extLst>
          </p:cNvPr>
          <p:cNvSpPr>
            <a:spLocks noGrp="1"/>
          </p:cNvSpPr>
          <p:nvPr>
            <p:ph idx="1"/>
          </p:nvPr>
        </p:nvSpPr>
        <p:spPr/>
        <p:txBody>
          <a:bodyPr>
            <a:normAutofit lnSpcReduction="10000"/>
          </a:bodyPr>
          <a:lstStyle/>
          <a:p>
            <a:r>
              <a:rPr lang="en-US" dirty="0"/>
              <a:t>The broad categories of ML systems include:</a:t>
            </a:r>
          </a:p>
          <a:p>
            <a:pPr marL="708660" lvl="1" indent="-342900">
              <a:buFont typeface="+mj-lt"/>
              <a:buAutoNum type="arabicPeriod"/>
            </a:pPr>
            <a:r>
              <a:rPr lang="en-US" dirty="0">
                <a:solidFill>
                  <a:schemeClr val="accent2"/>
                </a:solidFill>
              </a:rPr>
              <a:t>Whether or not they are trained with human supervision. (four major categories)</a:t>
            </a:r>
          </a:p>
          <a:p>
            <a:pPr lvl="2"/>
            <a:r>
              <a:rPr lang="en-US" dirty="0">
                <a:solidFill>
                  <a:schemeClr val="accent2"/>
                </a:solidFill>
              </a:rPr>
              <a:t>Supervised</a:t>
            </a:r>
          </a:p>
          <a:p>
            <a:pPr lvl="2"/>
            <a:r>
              <a:rPr lang="en-US" dirty="0">
                <a:solidFill>
                  <a:schemeClr val="accent2"/>
                </a:solidFill>
              </a:rPr>
              <a:t>Unsupervised		</a:t>
            </a:r>
          </a:p>
          <a:p>
            <a:pPr lvl="2"/>
            <a:r>
              <a:rPr lang="en-US" dirty="0">
                <a:solidFill>
                  <a:schemeClr val="accent2"/>
                </a:solidFill>
              </a:rPr>
              <a:t>Semisupervised</a:t>
            </a:r>
          </a:p>
          <a:p>
            <a:pPr lvl="2"/>
            <a:r>
              <a:rPr lang="en-US" dirty="0">
                <a:solidFill>
                  <a:schemeClr val="accent2"/>
                </a:solidFill>
              </a:rPr>
              <a:t>Reinforcement Learning</a:t>
            </a:r>
          </a:p>
          <a:p>
            <a:pPr marL="708660" lvl="1" indent="-342900">
              <a:buFont typeface="+mj-lt"/>
              <a:buAutoNum type="arabicPeriod"/>
            </a:pPr>
            <a:r>
              <a:rPr lang="en-US" dirty="0">
                <a:solidFill>
                  <a:schemeClr val="accent3"/>
                </a:solidFill>
              </a:rPr>
              <a:t>Whether or not they can learn incrementally on the fly</a:t>
            </a:r>
          </a:p>
          <a:p>
            <a:pPr lvl="2"/>
            <a:r>
              <a:rPr lang="en-US" dirty="0">
                <a:solidFill>
                  <a:schemeClr val="accent3"/>
                </a:solidFill>
              </a:rPr>
              <a:t>Online </a:t>
            </a:r>
          </a:p>
          <a:p>
            <a:pPr lvl="2"/>
            <a:r>
              <a:rPr lang="en-US" dirty="0">
                <a:solidFill>
                  <a:schemeClr val="accent3"/>
                </a:solidFill>
              </a:rPr>
              <a:t>Batch (or offline) </a:t>
            </a:r>
          </a:p>
          <a:p>
            <a:pPr marL="708660" lvl="1" indent="-342900">
              <a:buFont typeface="+mj-lt"/>
              <a:buAutoNum type="arabicPeriod"/>
            </a:pPr>
            <a:r>
              <a:rPr lang="en-US" dirty="0">
                <a:solidFill>
                  <a:schemeClr val="accent4"/>
                </a:solidFill>
              </a:rPr>
              <a:t>Whether they work by simply  new data points to know data points OR instead detect patterns in the training data and build a predictive model (much like scientists do)</a:t>
            </a:r>
          </a:p>
          <a:p>
            <a:pPr lvl="2"/>
            <a:r>
              <a:rPr lang="en-US" dirty="0">
                <a:solidFill>
                  <a:schemeClr val="accent4"/>
                </a:solidFill>
              </a:rPr>
              <a:t>Instance-based </a:t>
            </a:r>
          </a:p>
          <a:p>
            <a:pPr lvl="2"/>
            <a:r>
              <a:rPr lang="en-US" dirty="0">
                <a:solidFill>
                  <a:schemeClr val="accent4"/>
                </a:solidFill>
              </a:rPr>
              <a:t>Model-based </a:t>
            </a:r>
          </a:p>
          <a:p>
            <a:pPr lvl="1"/>
            <a:endParaRPr lang="en-US" dirty="0"/>
          </a:p>
        </p:txBody>
      </p:sp>
      <p:sp>
        <p:nvSpPr>
          <p:cNvPr id="4" name="TextBox 3">
            <a:extLst>
              <a:ext uri="{FF2B5EF4-FFF2-40B4-BE49-F238E27FC236}">
                <a16:creationId xmlns:a16="http://schemas.microsoft.com/office/drawing/2014/main" xmlns="" id="{333C8DAD-413F-4ABE-BB1F-42F87873C647}"/>
              </a:ext>
            </a:extLst>
          </p:cNvPr>
          <p:cNvSpPr txBox="1"/>
          <p:nvPr/>
        </p:nvSpPr>
        <p:spPr>
          <a:xfrm>
            <a:off x="7010400" y="6001434"/>
            <a:ext cx="5181600" cy="646331"/>
          </a:xfrm>
          <a:prstGeom prst="rect">
            <a:avLst/>
          </a:prstGeom>
          <a:noFill/>
        </p:spPr>
        <p:txBody>
          <a:bodyPr wrap="square" rtlCol="0">
            <a:spAutoFit/>
          </a:bodyPr>
          <a:lstStyle/>
          <a:p>
            <a:r>
              <a:rPr lang="en-US" dirty="0"/>
              <a:t>Note: The heading color of each of the following slides corresponds to the ML category above.</a:t>
            </a:r>
          </a:p>
        </p:txBody>
      </p:sp>
    </p:spTree>
    <p:extLst>
      <p:ext uri="{BB962C8B-B14F-4D97-AF65-F5344CB8AC3E}">
        <p14:creationId xmlns:p14="http://schemas.microsoft.com/office/powerpoint/2010/main" val="13498910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1">
            <a:extLst>
              <a:ext uri="{FF2B5EF4-FFF2-40B4-BE49-F238E27FC236}">
                <a16:creationId xmlns:a16="http://schemas.microsoft.com/office/drawing/2014/main" xmlns="" id="{31002D3C-9E98-45E4-8F9E-734ECD0F61E7}"/>
              </a:ext>
            </a:extLst>
          </p:cNvPr>
          <p:cNvSpPr>
            <a:spLocks noGrp="1"/>
          </p:cNvSpPr>
          <p:nvPr>
            <p:ph type="title"/>
          </p:nvPr>
        </p:nvSpPr>
        <p:spPr>
          <a:xfrm>
            <a:off x="1524000" y="457200"/>
            <a:ext cx="9144000" cy="1143000"/>
          </a:xfrm>
        </p:spPr>
        <p:txBody>
          <a:bodyPr/>
          <a:lstStyle/>
          <a:p>
            <a:r>
              <a:rPr lang="en-US" dirty="0"/>
              <a:t>ML Overlap</a:t>
            </a:r>
          </a:p>
        </p:txBody>
      </p:sp>
      <p:pic>
        <p:nvPicPr>
          <p:cNvPr id="2050" name="Picture 2" descr="Machine Learning branches venn diagram by David Silver Data Science, Big Data, Machine Learning, Venn Diagrams, Branches, David, Silver, Money, Silver Hair">
            <a:extLst>
              <a:ext uri="{FF2B5EF4-FFF2-40B4-BE49-F238E27FC236}">
                <a16:creationId xmlns:a16="http://schemas.microsoft.com/office/drawing/2014/main" xmlns="" id="{DB27C71D-CBCA-4A22-AAF1-7872175E538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844179" y="1828800"/>
            <a:ext cx="4503641" cy="4267200"/>
          </a:xfrm>
          <a:prstGeom prst="rect">
            <a:avLst/>
          </a:prstGeom>
          <a:solidFill>
            <a:srgbClr val="FFFFFF"/>
          </a:solidFill>
        </p:spPr>
      </p:pic>
    </p:spTree>
    <p:extLst>
      <p:ext uri="{BB962C8B-B14F-4D97-AF65-F5344CB8AC3E}">
        <p14:creationId xmlns:p14="http://schemas.microsoft.com/office/powerpoint/2010/main" val="1482727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8C829F7-2456-45FD-B948-ACB8CDAE64D2}"/>
              </a:ext>
            </a:extLst>
          </p:cNvPr>
          <p:cNvSpPr>
            <a:spLocks noGrp="1"/>
          </p:cNvSpPr>
          <p:nvPr>
            <p:ph type="title"/>
          </p:nvPr>
        </p:nvSpPr>
        <p:spPr/>
        <p:txBody>
          <a:bodyPr>
            <a:normAutofit/>
          </a:bodyPr>
          <a:lstStyle/>
          <a:p>
            <a:r>
              <a:rPr lang="en-US" dirty="0">
                <a:solidFill>
                  <a:schemeClr val="accent2"/>
                </a:solidFill>
              </a:rPr>
              <a:t>Supervised Learning</a:t>
            </a:r>
          </a:p>
        </p:txBody>
      </p:sp>
      <p:sp>
        <p:nvSpPr>
          <p:cNvPr id="3" name="Content Placeholder 2">
            <a:extLst>
              <a:ext uri="{FF2B5EF4-FFF2-40B4-BE49-F238E27FC236}">
                <a16:creationId xmlns:a16="http://schemas.microsoft.com/office/drawing/2014/main" xmlns="" id="{42BBB5AE-8708-4CB4-8917-9F3D99DC0F30}"/>
              </a:ext>
            </a:extLst>
          </p:cNvPr>
          <p:cNvSpPr>
            <a:spLocks noGrp="1"/>
          </p:cNvSpPr>
          <p:nvPr>
            <p:ph idx="1"/>
          </p:nvPr>
        </p:nvSpPr>
        <p:spPr/>
        <p:txBody>
          <a:bodyPr/>
          <a:lstStyle/>
          <a:p>
            <a:r>
              <a:rPr lang="en-US" dirty="0"/>
              <a:t>The training set  (data) you feed to the algorithm includes the desired outcome, called </a:t>
            </a:r>
            <a:r>
              <a:rPr lang="en-US" i="1" dirty="0"/>
              <a:t>labels.</a:t>
            </a:r>
            <a:endParaRPr lang="en-US" dirty="0"/>
          </a:p>
          <a:p>
            <a:r>
              <a:rPr lang="en-US" dirty="0"/>
              <a:t>Useful for:</a:t>
            </a:r>
          </a:p>
          <a:p>
            <a:pPr lvl="1"/>
            <a:r>
              <a:rPr lang="en-US" dirty="0"/>
              <a:t>Identifying a class (Classification)</a:t>
            </a:r>
          </a:p>
          <a:p>
            <a:pPr lvl="2"/>
            <a:r>
              <a:rPr lang="en-US" dirty="0"/>
              <a:t>A spam filter is a perfect example.</a:t>
            </a:r>
          </a:p>
          <a:p>
            <a:pPr lvl="1"/>
            <a:r>
              <a:rPr lang="en-US" dirty="0"/>
              <a:t>Predicting a value (Regression)</a:t>
            </a:r>
          </a:p>
          <a:p>
            <a:pPr lvl="1"/>
            <a:endParaRPr lang="en-US" dirty="0"/>
          </a:p>
          <a:p>
            <a:endParaRPr lang="en-US" dirty="0"/>
          </a:p>
        </p:txBody>
      </p:sp>
      <p:sp>
        <p:nvSpPr>
          <p:cNvPr id="5" name="Rectangle 4">
            <a:extLst>
              <a:ext uri="{FF2B5EF4-FFF2-40B4-BE49-F238E27FC236}">
                <a16:creationId xmlns:a16="http://schemas.microsoft.com/office/drawing/2014/main" xmlns="" id="{D29CDF72-B904-4EE6-8D1A-81B327DE2811}"/>
              </a:ext>
            </a:extLst>
          </p:cNvPr>
          <p:cNvSpPr/>
          <p:nvPr/>
        </p:nvSpPr>
        <p:spPr>
          <a:xfrm>
            <a:off x="5715931" y="3962400"/>
            <a:ext cx="5791200" cy="251459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xmlns="" id="{A10AADD5-27B7-407D-A87A-D12521A4F6B8}"/>
              </a:ext>
            </a:extLst>
          </p:cNvPr>
          <p:cNvSpPr/>
          <p:nvPr/>
        </p:nvSpPr>
        <p:spPr>
          <a:xfrm>
            <a:off x="9524316" y="483217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xmlns="" id="{C08E4978-F550-4310-9F40-ADD2BEEE42BA}"/>
              </a:ext>
            </a:extLst>
          </p:cNvPr>
          <p:cNvSpPr/>
          <p:nvPr/>
        </p:nvSpPr>
        <p:spPr>
          <a:xfrm>
            <a:off x="9668661" y="4976171"/>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xmlns="" id="{C4D81505-AC0B-47E4-88B7-0E9B9214D3CE}"/>
              </a:ext>
            </a:extLst>
          </p:cNvPr>
          <p:cNvSpPr/>
          <p:nvPr/>
        </p:nvSpPr>
        <p:spPr>
          <a:xfrm>
            <a:off x="8954587" y="512350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xmlns="" id="{A9DB5601-24AB-41DC-AAFB-A24AACC966ED}"/>
              </a:ext>
            </a:extLst>
          </p:cNvPr>
          <p:cNvSpPr/>
          <p:nvPr/>
        </p:nvSpPr>
        <p:spPr>
          <a:xfrm>
            <a:off x="8087521" y="552783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xmlns="" id="{F61F21BF-A467-4377-8A62-BD76AFA04401}"/>
              </a:ext>
            </a:extLst>
          </p:cNvPr>
          <p:cNvSpPr/>
          <p:nvPr/>
        </p:nvSpPr>
        <p:spPr>
          <a:xfrm>
            <a:off x="10650606" y="497030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62128B82-E0A3-43BA-AF6B-4A3776F74000}"/>
              </a:ext>
            </a:extLst>
          </p:cNvPr>
          <p:cNvSpPr/>
          <p:nvPr/>
        </p:nvSpPr>
        <p:spPr>
          <a:xfrm>
            <a:off x="6982250" y="587516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xmlns="" id="{27358853-7291-4C3B-9ADB-4937AD2843F5}"/>
              </a:ext>
            </a:extLst>
          </p:cNvPr>
          <p:cNvSpPr/>
          <p:nvPr/>
        </p:nvSpPr>
        <p:spPr>
          <a:xfrm>
            <a:off x="11165129" y="4684843"/>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xmlns="" id="{A9E005F3-FC47-4E2E-B903-5B3DEB611502}"/>
              </a:ext>
            </a:extLst>
          </p:cNvPr>
          <p:cNvSpPr/>
          <p:nvPr/>
        </p:nvSpPr>
        <p:spPr>
          <a:xfrm>
            <a:off x="8363839" y="5270841"/>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xmlns="" id="{12E439B6-BF90-4187-B5D8-59679D1D9EBC}"/>
              </a:ext>
            </a:extLst>
          </p:cNvPr>
          <p:cNvSpPr/>
          <p:nvPr/>
        </p:nvSpPr>
        <p:spPr>
          <a:xfrm>
            <a:off x="7382435" y="557036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xmlns="" id="{1E5BD156-909A-4BF9-93BB-D446FD532A50}"/>
              </a:ext>
            </a:extLst>
          </p:cNvPr>
          <p:cNvSpPr/>
          <p:nvPr/>
        </p:nvSpPr>
        <p:spPr>
          <a:xfrm>
            <a:off x="9427593" y="5380502"/>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xmlns="" id="{053D63DC-558D-46F4-8227-5B5648F8553C}"/>
              </a:ext>
            </a:extLst>
          </p:cNvPr>
          <p:cNvSpPr/>
          <p:nvPr/>
        </p:nvSpPr>
        <p:spPr>
          <a:xfrm>
            <a:off x="10738116" y="4537507"/>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xmlns="" id="{41532C1E-4912-407F-8C07-C19E49312225}"/>
              </a:ext>
            </a:extLst>
          </p:cNvPr>
          <p:cNvSpPr/>
          <p:nvPr/>
        </p:nvSpPr>
        <p:spPr>
          <a:xfrm>
            <a:off x="5991318" y="417202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xmlns="" id="{5FDD0D15-2D13-414A-ADF2-9F14ADBED2BC}"/>
              </a:ext>
            </a:extLst>
          </p:cNvPr>
          <p:cNvSpPr txBox="1"/>
          <p:nvPr/>
        </p:nvSpPr>
        <p:spPr>
          <a:xfrm>
            <a:off x="6249303" y="4040015"/>
            <a:ext cx="2114529" cy="646331"/>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00000"/>
                </a:solidFill>
              </a:rPr>
              <a:t>Training Data</a:t>
            </a:r>
          </a:p>
          <a:p>
            <a:r>
              <a:rPr lang="en-US" dirty="0">
                <a:solidFill>
                  <a:srgbClr val="000000"/>
                </a:solidFill>
              </a:rPr>
              <a:t>New Data Instance</a:t>
            </a:r>
          </a:p>
        </p:txBody>
      </p:sp>
      <p:cxnSp>
        <p:nvCxnSpPr>
          <p:cNvPr id="35" name="Straight Connector 34">
            <a:extLst>
              <a:ext uri="{FF2B5EF4-FFF2-40B4-BE49-F238E27FC236}">
                <a16:creationId xmlns:a16="http://schemas.microsoft.com/office/drawing/2014/main" xmlns="" id="{BB7C4331-8A4A-4570-9963-09462396CAF9}"/>
              </a:ext>
            </a:extLst>
          </p:cNvPr>
          <p:cNvCxnSpPr/>
          <p:nvPr/>
        </p:nvCxnSpPr>
        <p:spPr>
          <a:xfrm flipV="1">
            <a:off x="6770400" y="4745048"/>
            <a:ext cx="0" cy="1337658"/>
          </a:xfrm>
          <a:prstGeom prst="line">
            <a:avLst/>
          </a:prstGeom>
          <a:ln w="15875"/>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xmlns="" id="{EE1CF3C2-BE36-4BDE-A71A-DC0A032C24F4}"/>
              </a:ext>
            </a:extLst>
          </p:cNvPr>
          <p:cNvCxnSpPr>
            <a:cxnSpLocks/>
          </p:cNvCxnSpPr>
          <p:nvPr/>
        </p:nvCxnSpPr>
        <p:spPr>
          <a:xfrm>
            <a:off x="6770400" y="6096000"/>
            <a:ext cx="4574712" cy="0"/>
          </a:xfrm>
          <a:prstGeom prst="line">
            <a:avLst/>
          </a:prstGeom>
          <a:ln w="15875"/>
        </p:spPr>
        <p:style>
          <a:lnRef idx="1">
            <a:schemeClr val="dk1"/>
          </a:lnRef>
          <a:fillRef idx="0">
            <a:schemeClr val="dk1"/>
          </a:fillRef>
          <a:effectRef idx="0">
            <a:schemeClr val="dk1"/>
          </a:effectRef>
          <a:fontRef idx="minor">
            <a:schemeClr val="tx1"/>
          </a:fontRef>
        </p:style>
      </p:cxnSp>
      <p:sp>
        <p:nvSpPr>
          <p:cNvPr id="39" name="Oval 38">
            <a:extLst>
              <a:ext uri="{FF2B5EF4-FFF2-40B4-BE49-F238E27FC236}">
                <a16:creationId xmlns:a16="http://schemas.microsoft.com/office/drawing/2014/main" xmlns="" id="{46E520B0-E8C1-4B85-9772-5DC37A614D63}"/>
              </a:ext>
            </a:extLst>
          </p:cNvPr>
          <p:cNvSpPr/>
          <p:nvPr/>
        </p:nvSpPr>
        <p:spPr>
          <a:xfrm>
            <a:off x="6018421" y="4409347"/>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xmlns="" id="{2E9F7C0D-2E3C-4C3D-9F2B-7D968E3F7EEC}"/>
              </a:ext>
            </a:extLst>
          </p:cNvPr>
          <p:cNvSpPr/>
          <p:nvPr/>
        </p:nvSpPr>
        <p:spPr>
          <a:xfrm>
            <a:off x="8686432" y="5237466"/>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xmlns="" id="{11726D2E-201F-4170-96D2-5B0371938270}"/>
              </a:ext>
            </a:extLst>
          </p:cNvPr>
          <p:cNvSpPr txBox="1"/>
          <p:nvPr/>
        </p:nvSpPr>
        <p:spPr>
          <a:xfrm rot="16200000">
            <a:off x="6248851" y="4977713"/>
            <a:ext cx="779081" cy="369332"/>
          </a:xfrm>
          <a:prstGeom prst="rect">
            <a:avLst/>
          </a:prstGeom>
          <a:noFill/>
        </p:spPr>
        <p:txBody>
          <a:bodyPr wrap="square" rtlCol="0">
            <a:spAutoFit/>
          </a:bodyPr>
          <a:lstStyle/>
          <a:p>
            <a:r>
              <a:rPr lang="en-US" dirty="0">
                <a:solidFill>
                  <a:schemeClr val="bg1"/>
                </a:solidFill>
              </a:rPr>
              <a:t>Value</a:t>
            </a:r>
          </a:p>
        </p:txBody>
      </p:sp>
      <p:sp>
        <p:nvSpPr>
          <p:cNvPr id="46" name="TextBox 45">
            <a:extLst>
              <a:ext uri="{FF2B5EF4-FFF2-40B4-BE49-F238E27FC236}">
                <a16:creationId xmlns:a16="http://schemas.microsoft.com/office/drawing/2014/main" xmlns="" id="{C85AA6F4-C87D-46E3-8CC9-5E2C4298C255}"/>
              </a:ext>
            </a:extLst>
          </p:cNvPr>
          <p:cNvSpPr txBox="1"/>
          <p:nvPr/>
        </p:nvSpPr>
        <p:spPr>
          <a:xfrm>
            <a:off x="10415571" y="6056215"/>
            <a:ext cx="1090629" cy="369332"/>
          </a:xfrm>
          <a:prstGeom prst="rect">
            <a:avLst/>
          </a:prstGeom>
          <a:noFill/>
        </p:spPr>
        <p:txBody>
          <a:bodyPr wrap="square" rtlCol="0">
            <a:spAutoFit/>
          </a:bodyPr>
          <a:lstStyle/>
          <a:p>
            <a:r>
              <a:rPr lang="en-US" dirty="0">
                <a:solidFill>
                  <a:schemeClr val="bg1"/>
                </a:solidFill>
              </a:rPr>
              <a:t>Feature 1</a:t>
            </a:r>
          </a:p>
        </p:txBody>
      </p:sp>
      <p:cxnSp>
        <p:nvCxnSpPr>
          <p:cNvPr id="48" name="Straight Arrow Connector 47">
            <a:extLst>
              <a:ext uri="{FF2B5EF4-FFF2-40B4-BE49-F238E27FC236}">
                <a16:creationId xmlns:a16="http://schemas.microsoft.com/office/drawing/2014/main" xmlns="" id="{2320A467-483A-418D-9963-79E0B2CD4A16}"/>
              </a:ext>
            </a:extLst>
          </p:cNvPr>
          <p:cNvCxnSpPr>
            <a:cxnSpLocks/>
          </p:cNvCxnSpPr>
          <p:nvPr/>
        </p:nvCxnSpPr>
        <p:spPr>
          <a:xfrm flipV="1">
            <a:off x="8780932" y="5438893"/>
            <a:ext cx="0" cy="655573"/>
          </a:xfrm>
          <a:prstGeom prst="straightConnector1">
            <a:avLst/>
          </a:prstGeom>
          <a:ln w="15875">
            <a:tailEnd type="triangle"/>
          </a:ln>
        </p:spPr>
        <p:style>
          <a:lnRef idx="1">
            <a:schemeClr val="accent5"/>
          </a:lnRef>
          <a:fillRef idx="0">
            <a:schemeClr val="accent5"/>
          </a:fillRef>
          <a:effectRef idx="0">
            <a:schemeClr val="accent5"/>
          </a:effectRef>
          <a:fontRef idx="minor">
            <a:schemeClr val="tx1"/>
          </a:fontRef>
        </p:style>
      </p:cxnSp>
      <p:sp>
        <p:nvSpPr>
          <p:cNvPr id="52" name="TextBox 51">
            <a:extLst>
              <a:ext uri="{FF2B5EF4-FFF2-40B4-BE49-F238E27FC236}">
                <a16:creationId xmlns:a16="http://schemas.microsoft.com/office/drawing/2014/main" xmlns="" id="{DDC4D4E3-570D-455F-B432-9713FE0C7757}"/>
              </a:ext>
            </a:extLst>
          </p:cNvPr>
          <p:cNvSpPr txBox="1"/>
          <p:nvPr/>
        </p:nvSpPr>
        <p:spPr>
          <a:xfrm>
            <a:off x="8760689" y="5657336"/>
            <a:ext cx="2796271" cy="307777"/>
          </a:xfrm>
          <a:prstGeom prst="rect">
            <a:avLst/>
          </a:prstGeom>
          <a:noFill/>
        </p:spPr>
        <p:txBody>
          <a:bodyPr wrap="square" rtlCol="0">
            <a:spAutoFit/>
          </a:bodyPr>
          <a:lstStyle/>
          <a:p>
            <a:r>
              <a:rPr lang="en-US" sz="1400" dirty="0">
                <a:solidFill>
                  <a:schemeClr val="bg1"/>
                </a:solidFill>
              </a:rPr>
              <a:t>Algorithm predicts the value</a:t>
            </a:r>
          </a:p>
        </p:txBody>
      </p:sp>
    </p:spTree>
    <p:extLst>
      <p:ext uri="{BB962C8B-B14F-4D97-AF65-F5344CB8AC3E}">
        <p14:creationId xmlns:p14="http://schemas.microsoft.com/office/powerpoint/2010/main" val="2628757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p:cTn id="27" dur="500" fill="hold"/>
                                        <p:tgtEl>
                                          <p:spTgt spid="13"/>
                                        </p:tgtEl>
                                        <p:attrNameLst>
                                          <p:attrName>ppt_w</p:attrName>
                                        </p:attrNameLst>
                                      </p:cBhvr>
                                      <p:tavLst>
                                        <p:tav tm="0">
                                          <p:val>
                                            <p:fltVal val="0"/>
                                          </p:val>
                                        </p:tav>
                                        <p:tav tm="100000">
                                          <p:val>
                                            <p:strVal val="#ppt_w"/>
                                          </p:val>
                                        </p:tav>
                                      </p:tavLst>
                                    </p:anim>
                                    <p:anim calcmode="lin" valueType="num">
                                      <p:cBhvr>
                                        <p:cTn id="28" dur="500" fill="hold"/>
                                        <p:tgtEl>
                                          <p:spTgt spid="13"/>
                                        </p:tgtEl>
                                        <p:attrNameLst>
                                          <p:attrName>ppt_h</p:attrName>
                                        </p:attrNameLst>
                                      </p:cBhvr>
                                      <p:tavLst>
                                        <p:tav tm="0">
                                          <p:val>
                                            <p:fltVal val="0"/>
                                          </p:val>
                                        </p:tav>
                                        <p:tav tm="100000">
                                          <p:val>
                                            <p:strVal val="#ppt_h"/>
                                          </p:val>
                                        </p:tav>
                                      </p:tavLst>
                                    </p:anim>
                                    <p:animEffect transition="in" filter="fade">
                                      <p:cBhvr>
                                        <p:cTn id="29" dur="500"/>
                                        <p:tgtEl>
                                          <p:spTgt spid="13"/>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p:cTn id="32" dur="500" fill="hold"/>
                                        <p:tgtEl>
                                          <p:spTgt spid="15"/>
                                        </p:tgtEl>
                                        <p:attrNameLst>
                                          <p:attrName>ppt_w</p:attrName>
                                        </p:attrNameLst>
                                      </p:cBhvr>
                                      <p:tavLst>
                                        <p:tav tm="0">
                                          <p:val>
                                            <p:fltVal val="0"/>
                                          </p:val>
                                        </p:tav>
                                        <p:tav tm="100000">
                                          <p:val>
                                            <p:strVal val="#ppt_w"/>
                                          </p:val>
                                        </p:tav>
                                      </p:tavLst>
                                    </p:anim>
                                    <p:anim calcmode="lin" valueType="num">
                                      <p:cBhvr>
                                        <p:cTn id="33" dur="500" fill="hold"/>
                                        <p:tgtEl>
                                          <p:spTgt spid="15"/>
                                        </p:tgtEl>
                                        <p:attrNameLst>
                                          <p:attrName>ppt_h</p:attrName>
                                        </p:attrNameLst>
                                      </p:cBhvr>
                                      <p:tavLst>
                                        <p:tav tm="0">
                                          <p:val>
                                            <p:fltVal val="0"/>
                                          </p:val>
                                        </p:tav>
                                        <p:tav tm="100000">
                                          <p:val>
                                            <p:strVal val="#ppt_h"/>
                                          </p:val>
                                        </p:tav>
                                      </p:tavLst>
                                    </p:anim>
                                    <p:animEffect transition="in" filter="fade">
                                      <p:cBhvr>
                                        <p:cTn id="34" dur="500"/>
                                        <p:tgtEl>
                                          <p:spTgt spid="1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p:cTn id="42" dur="500" fill="hold"/>
                                        <p:tgtEl>
                                          <p:spTgt spid="19"/>
                                        </p:tgtEl>
                                        <p:attrNameLst>
                                          <p:attrName>ppt_w</p:attrName>
                                        </p:attrNameLst>
                                      </p:cBhvr>
                                      <p:tavLst>
                                        <p:tav tm="0">
                                          <p:val>
                                            <p:fltVal val="0"/>
                                          </p:val>
                                        </p:tav>
                                        <p:tav tm="100000">
                                          <p:val>
                                            <p:strVal val="#ppt_w"/>
                                          </p:val>
                                        </p:tav>
                                      </p:tavLst>
                                    </p:anim>
                                    <p:anim calcmode="lin" valueType="num">
                                      <p:cBhvr>
                                        <p:cTn id="43" dur="500" fill="hold"/>
                                        <p:tgtEl>
                                          <p:spTgt spid="19"/>
                                        </p:tgtEl>
                                        <p:attrNameLst>
                                          <p:attrName>ppt_h</p:attrName>
                                        </p:attrNameLst>
                                      </p:cBhvr>
                                      <p:tavLst>
                                        <p:tav tm="0">
                                          <p:val>
                                            <p:fltVal val="0"/>
                                          </p:val>
                                        </p:tav>
                                        <p:tav tm="100000">
                                          <p:val>
                                            <p:strVal val="#ppt_h"/>
                                          </p:val>
                                        </p:tav>
                                      </p:tavLst>
                                    </p:anim>
                                    <p:animEffect transition="in" filter="fade">
                                      <p:cBhvr>
                                        <p:cTn id="44" dur="500"/>
                                        <p:tgtEl>
                                          <p:spTgt spid="19"/>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 calcmode="lin" valueType="num">
                                      <p:cBhvr>
                                        <p:cTn id="47" dur="500" fill="hold"/>
                                        <p:tgtEl>
                                          <p:spTgt spid="21"/>
                                        </p:tgtEl>
                                        <p:attrNameLst>
                                          <p:attrName>ppt_w</p:attrName>
                                        </p:attrNameLst>
                                      </p:cBhvr>
                                      <p:tavLst>
                                        <p:tav tm="0">
                                          <p:val>
                                            <p:fltVal val="0"/>
                                          </p:val>
                                        </p:tav>
                                        <p:tav tm="100000">
                                          <p:val>
                                            <p:strVal val="#ppt_w"/>
                                          </p:val>
                                        </p:tav>
                                      </p:tavLst>
                                    </p:anim>
                                    <p:anim calcmode="lin" valueType="num">
                                      <p:cBhvr>
                                        <p:cTn id="48" dur="500" fill="hold"/>
                                        <p:tgtEl>
                                          <p:spTgt spid="21"/>
                                        </p:tgtEl>
                                        <p:attrNameLst>
                                          <p:attrName>ppt_h</p:attrName>
                                        </p:attrNameLst>
                                      </p:cBhvr>
                                      <p:tavLst>
                                        <p:tav tm="0">
                                          <p:val>
                                            <p:fltVal val="0"/>
                                          </p:val>
                                        </p:tav>
                                        <p:tav tm="100000">
                                          <p:val>
                                            <p:strVal val="#ppt_h"/>
                                          </p:val>
                                        </p:tav>
                                      </p:tavLst>
                                    </p:anim>
                                    <p:animEffect transition="in" filter="fade">
                                      <p:cBhvr>
                                        <p:cTn id="49" dur="500"/>
                                        <p:tgtEl>
                                          <p:spTgt spid="21"/>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 calcmode="lin" valueType="num">
                                      <p:cBhvr>
                                        <p:cTn id="52" dur="500" fill="hold"/>
                                        <p:tgtEl>
                                          <p:spTgt spid="23"/>
                                        </p:tgtEl>
                                        <p:attrNameLst>
                                          <p:attrName>ppt_w</p:attrName>
                                        </p:attrNameLst>
                                      </p:cBhvr>
                                      <p:tavLst>
                                        <p:tav tm="0">
                                          <p:val>
                                            <p:fltVal val="0"/>
                                          </p:val>
                                        </p:tav>
                                        <p:tav tm="100000">
                                          <p:val>
                                            <p:strVal val="#ppt_w"/>
                                          </p:val>
                                        </p:tav>
                                      </p:tavLst>
                                    </p:anim>
                                    <p:anim calcmode="lin" valueType="num">
                                      <p:cBhvr>
                                        <p:cTn id="53" dur="500" fill="hold"/>
                                        <p:tgtEl>
                                          <p:spTgt spid="23"/>
                                        </p:tgtEl>
                                        <p:attrNameLst>
                                          <p:attrName>ppt_h</p:attrName>
                                        </p:attrNameLst>
                                      </p:cBhvr>
                                      <p:tavLst>
                                        <p:tav tm="0">
                                          <p:val>
                                            <p:fltVal val="0"/>
                                          </p:val>
                                        </p:tav>
                                        <p:tav tm="100000">
                                          <p:val>
                                            <p:strVal val="#ppt_h"/>
                                          </p:val>
                                        </p:tav>
                                      </p:tavLst>
                                    </p:anim>
                                    <p:animEffect transition="in" filter="fade">
                                      <p:cBhvr>
                                        <p:cTn id="54" dur="500"/>
                                        <p:tgtEl>
                                          <p:spTgt spid="23"/>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p:cTn id="57" dur="500" fill="hold"/>
                                        <p:tgtEl>
                                          <p:spTgt spid="25"/>
                                        </p:tgtEl>
                                        <p:attrNameLst>
                                          <p:attrName>ppt_w</p:attrName>
                                        </p:attrNameLst>
                                      </p:cBhvr>
                                      <p:tavLst>
                                        <p:tav tm="0">
                                          <p:val>
                                            <p:fltVal val="0"/>
                                          </p:val>
                                        </p:tav>
                                        <p:tav tm="100000">
                                          <p:val>
                                            <p:strVal val="#ppt_w"/>
                                          </p:val>
                                        </p:tav>
                                      </p:tavLst>
                                    </p:anim>
                                    <p:anim calcmode="lin" valueType="num">
                                      <p:cBhvr>
                                        <p:cTn id="58" dur="500" fill="hold"/>
                                        <p:tgtEl>
                                          <p:spTgt spid="25"/>
                                        </p:tgtEl>
                                        <p:attrNameLst>
                                          <p:attrName>ppt_h</p:attrName>
                                        </p:attrNameLst>
                                      </p:cBhvr>
                                      <p:tavLst>
                                        <p:tav tm="0">
                                          <p:val>
                                            <p:fltVal val="0"/>
                                          </p:val>
                                        </p:tav>
                                        <p:tav tm="100000">
                                          <p:val>
                                            <p:strVal val="#ppt_h"/>
                                          </p:val>
                                        </p:tav>
                                      </p:tavLst>
                                    </p:anim>
                                    <p:animEffect transition="in" filter="fade">
                                      <p:cBhvr>
                                        <p:cTn id="59" dur="500"/>
                                        <p:tgtEl>
                                          <p:spTgt spid="25"/>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7"/>
                                        </p:tgtEl>
                                        <p:attrNameLst>
                                          <p:attrName>style.visibility</p:attrName>
                                        </p:attrNameLst>
                                      </p:cBhvr>
                                      <p:to>
                                        <p:strVal val="visible"/>
                                      </p:to>
                                    </p:set>
                                    <p:anim calcmode="lin" valueType="num">
                                      <p:cBhvr>
                                        <p:cTn id="62" dur="500" fill="hold"/>
                                        <p:tgtEl>
                                          <p:spTgt spid="27"/>
                                        </p:tgtEl>
                                        <p:attrNameLst>
                                          <p:attrName>ppt_w</p:attrName>
                                        </p:attrNameLst>
                                      </p:cBhvr>
                                      <p:tavLst>
                                        <p:tav tm="0">
                                          <p:val>
                                            <p:fltVal val="0"/>
                                          </p:val>
                                        </p:tav>
                                        <p:tav tm="100000">
                                          <p:val>
                                            <p:strVal val="#ppt_w"/>
                                          </p:val>
                                        </p:tav>
                                      </p:tavLst>
                                    </p:anim>
                                    <p:anim calcmode="lin" valueType="num">
                                      <p:cBhvr>
                                        <p:cTn id="63" dur="500" fill="hold"/>
                                        <p:tgtEl>
                                          <p:spTgt spid="27"/>
                                        </p:tgtEl>
                                        <p:attrNameLst>
                                          <p:attrName>ppt_h</p:attrName>
                                        </p:attrNameLst>
                                      </p:cBhvr>
                                      <p:tavLst>
                                        <p:tav tm="0">
                                          <p:val>
                                            <p:fltVal val="0"/>
                                          </p:val>
                                        </p:tav>
                                        <p:tav tm="100000">
                                          <p:val>
                                            <p:strVal val="#ppt_h"/>
                                          </p:val>
                                        </p:tav>
                                      </p:tavLst>
                                    </p:anim>
                                    <p:animEffect transition="in" filter="fade">
                                      <p:cBhvr>
                                        <p:cTn id="64" dur="500"/>
                                        <p:tgtEl>
                                          <p:spTgt spid="27"/>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9"/>
                                        </p:tgtEl>
                                        <p:attrNameLst>
                                          <p:attrName>style.visibility</p:attrName>
                                        </p:attrNameLst>
                                      </p:cBhvr>
                                      <p:to>
                                        <p:strVal val="visible"/>
                                      </p:to>
                                    </p:set>
                                    <p:anim calcmode="lin" valueType="num">
                                      <p:cBhvr>
                                        <p:cTn id="67" dur="500" fill="hold"/>
                                        <p:tgtEl>
                                          <p:spTgt spid="29"/>
                                        </p:tgtEl>
                                        <p:attrNameLst>
                                          <p:attrName>ppt_w</p:attrName>
                                        </p:attrNameLst>
                                      </p:cBhvr>
                                      <p:tavLst>
                                        <p:tav tm="0">
                                          <p:val>
                                            <p:fltVal val="0"/>
                                          </p:val>
                                        </p:tav>
                                        <p:tav tm="100000">
                                          <p:val>
                                            <p:strVal val="#ppt_w"/>
                                          </p:val>
                                        </p:tav>
                                      </p:tavLst>
                                    </p:anim>
                                    <p:anim calcmode="lin" valueType="num">
                                      <p:cBhvr>
                                        <p:cTn id="68" dur="500" fill="hold"/>
                                        <p:tgtEl>
                                          <p:spTgt spid="29"/>
                                        </p:tgtEl>
                                        <p:attrNameLst>
                                          <p:attrName>ppt_h</p:attrName>
                                        </p:attrNameLst>
                                      </p:cBhvr>
                                      <p:tavLst>
                                        <p:tav tm="0">
                                          <p:val>
                                            <p:fltVal val="0"/>
                                          </p:val>
                                        </p:tav>
                                        <p:tav tm="100000">
                                          <p:val>
                                            <p:strVal val="#ppt_h"/>
                                          </p:val>
                                        </p:tav>
                                      </p:tavLst>
                                    </p:anim>
                                    <p:animEffect transition="in" filter="fade">
                                      <p:cBhvr>
                                        <p:cTn id="69" dur="500"/>
                                        <p:tgtEl>
                                          <p:spTgt spid="29"/>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31"/>
                                        </p:tgtEl>
                                        <p:attrNameLst>
                                          <p:attrName>style.visibility</p:attrName>
                                        </p:attrNameLst>
                                      </p:cBhvr>
                                      <p:to>
                                        <p:strVal val="visible"/>
                                      </p:to>
                                    </p:set>
                                    <p:anim calcmode="lin" valueType="num">
                                      <p:cBhvr>
                                        <p:cTn id="72" dur="500" fill="hold"/>
                                        <p:tgtEl>
                                          <p:spTgt spid="31"/>
                                        </p:tgtEl>
                                        <p:attrNameLst>
                                          <p:attrName>ppt_w</p:attrName>
                                        </p:attrNameLst>
                                      </p:cBhvr>
                                      <p:tavLst>
                                        <p:tav tm="0">
                                          <p:val>
                                            <p:fltVal val="0"/>
                                          </p:val>
                                        </p:tav>
                                        <p:tav tm="100000">
                                          <p:val>
                                            <p:strVal val="#ppt_w"/>
                                          </p:val>
                                        </p:tav>
                                      </p:tavLst>
                                    </p:anim>
                                    <p:anim calcmode="lin" valueType="num">
                                      <p:cBhvr>
                                        <p:cTn id="73" dur="500" fill="hold"/>
                                        <p:tgtEl>
                                          <p:spTgt spid="31"/>
                                        </p:tgtEl>
                                        <p:attrNameLst>
                                          <p:attrName>ppt_h</p:attrName>
                                        </p:attrNameLst>
                                      </p:cBhvr>
                                      <p:tavLst>
                                        <p:tav tm="0">
                                          <p:val>
                                            <p:fltVal val="0"/>
                                          </p:val>
                                        </p:tav>
                                        <p:tav tm="100000">
                                          <p:val>
                                            <p:strVal val="#ppt_h"/>
                                          </p:val>
                                        </p:tav>
                                      </p:tavLst>
                                    </p:anim>
                                    <p:animEffect transition="in" filter="fade">
                                      <p:cBhvr>
                                        <p:cTn id="74" dur="500"/>
                                        <p:tgtEl>
                                          <p:spTgt spid="31"/>
                                        </p:tgtEl>
                                      </p:cBhvr>
                                    </p:animEffect>
                                  </p:childTnLst>
                                </p:cTn>
                              </p:par>
                              <p:par>
                                <p:cTn id="75" presetID="53" presetClass="entr" presetSubtype="16" fill="hold" nodeType="withEffect">
                                  <p:stCondLst>
                                    <p:cond delay="0"/>
                                  </p:stCondLst>
                                  <p:childTnLst>
                                    <p:set>
                                      <p:cBhvr>
                                        <p:cTn id="76" dur="1" fill="hold">
                                          <p:stCondLst>
                                            <p:cond delay="0"/>
                                          </p:stCondLst>
                                        </p:cTn>
                                        <p:tgtEl>
                                          <p:spTgt spid="35"/>
                                        </p:tgtEl>
                                        <p:attrNameLst>
                                          <p:attrName>style.visibility</p:attrName>
                                        </p:attrNameLst>
                                      </p:cBhvr>
                                      <p:to>
                                        <p:strVal val="visible"/>
                                      </p:to>
                                    </p:set>
                                    <p:anim calcmode="lin" valueType="num">
                                      <p:cBhvr>
                                        <p:cTn id="77" dur="500" fill="hold"/>
                                        <p:tgtEl>
                                          <p:spTgt spid="35"/>
                                        </p:tgtEl>
                                        <p:attrNameLst>
                                          <p:attrName>ppt_w</p:attrName>
                                        </p:attrNameLst>
                                      </p:cBhvr>
                                      <p:tavLst>
                                        <p:tav tm="0">
                                          <p:val>
                                            <p:fltVal val="0"/>
                                          </p:val>
                                        </p:tav>
                                        <p:tav tm="100000">
                                          <p:val>
                                            <p:strVal val="#ppt_w"/>
                                          </p:val>
                                        </p:tav>
                                      </p:tavLst>
                                    </p:anim>
                                    <p:anim calcmode="lin" valueType="num">
                                      <p:cBhvr>
                                        <p:cTn id="78" dur="500" fill="hold"/>
                                        <p:tgtEl>
                                          <p:spTgt spid="35"/>
                                        </p:tgtEl>
                                        <p:attrNameLst>
                                          <p:attrName>ppt_h</p:attrName>
                                        </p:attrNameLst>
                                      </p:cBhvr>
                                      <p:tavLst>
                                        <p:tav tm="0">
                                          <p:val>
                                            <p:fltVal val="0"/>
                                          </p:val>
                                        </p:tav>
                                        <p:tav tm="100000">
                                          <p:val>
                                            <p:strVal val="#ppt_h"/>
                                          </p:val>
                                        </p:tav>
                                      </p:tavLst>
                                    </p:anim>
                                    <p:animEffect transition="in" filter="fade">
                                      <p:cBhvr>
                                        <p:cTn id="79" dur="500"/>
                                        <p:tgtEl>
                                          <p:spTgt spid="35"/>
                                        </p:tgtEl>
                                      </p:cBhvr>
                                    </p:animEffect>
                                  </p:childTnLst>
                                </p:cTn>
                              </p:par>
                              <p:par>
                                <p:cTn id="80" presetID="53" presetClass="entr" presetSubtype="16" fill="hold" nodeType="withEffect">
                                  <p:stCondLst>
                                    <p:cond delay="0"/>
                                  </p:stCondLst>
                                  <p:childTnLst>
                                    <p:set>
                                      <p:cBhvr>
                                        <p:cTn id="81" dur="1" fill="hold">
                                          <p:stCondLst>
                                            <p:cond delay="0"/>
                                          </p:stCondLst>
                                        </p:cTn>
                                        <p:tgtEl>
                                          <p:spTgt spid="36"/>
                                        </p:tgtEl>
                                        <p:attrNameLst>
                                          <p:attrName>style.visibility</p:attrName>
                                        </p:attrNameLst>
                                      </p:cBhvr>
                                      <p:to>
                                        <p:strVal val="visible"/>
                                      </p:to>
                                    </p:set>
                                    <p:anim calcmode="lin" valueType="num">
                                      <p:cBhvr>
                                        <p:cTn id="82" dur="500" fill="hold"/>
                                        <p:tgtEl>
                                          <p:spTgt spid="36"/>
                                        </p:tgtEl>
                                        <p:attrNameLst>
                                          <p:attrName>ppt_w</p:attrName>
                                        </p:attrNameLst>
                                      </p:cBhvr>
                                      <p:tavLst>
                                        <p:tav tm="0">
                                          <p:val>
                                            <p:fltVal val="0"/>
                                          </p:val>
                                        </p:tav>
                                        <p:tav tm="100000">
                                          <p:val>
                                            <p:strVal val="#ppt_w"/>
                                          </p:val>
                                        </p:tav>
                                      </p:tavLst>
                                    </p:anim>
                                    <p:anim calcmode="lin" valueType="num">
                                      <p:cBhvr>
                                        <p:cTn id="83" dur="500" fill="hold"/>
                                        <p:tgtEl>
                                          <p:spTgt spid="36"/>
                                        </p:tgtEl>
                                        <p:attrNameLst>
                                          <p:attrName>ppt_h</p:attrName>
                                        </p:attrNameLst>
                                      </p:cBhvr>
                                      <p:tavLst>
                                        <p:tav tm="0">
                                          <p:val>
                                            <p:fltVal val="0"/>
                                          </p:val>
                                        </p:tav>
                                        <p:tav tm="100000">
                                          <p:val>
                                            <p:strVal val="#ppt_h"/>
                                          </p:val>
                                        </p:tav>
                                      </p:tavLst>
                                    </p:anim>
                                    <p:animEffect transition="in" filter="fade">
                                      <p:cBhvr>
                                        <p:cTn id="84" dur="500"/>
                                        <p:tgtEl>
                                          <p:spTgt spid="36"/>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39"/>
                                        </p:tgtEl>
                                        <p:attrNameLst>
                                          <p:attrName>style.visibility</p:attrName>
                                        </p:attrNameLst>
                                      </p:cBhvr>
                                      <p:to>
                                        <p:strVal val="visible"/>
                                      </p:to>
                                    </p:set>
                                    <p:anim calcmode="lin" valueType="num">
                                      <p:cBhvr>
                                        <p:cTn id="87" dur="500" fill="hold"/>
                                        <p:tgtEl>
                                          <p:spTgt spid="39"/>
                                        </p:tgtEl>
                                        <p:attrNameLst>
                                          <p:attrName>ppt_w</p:attrName>
                                        </p:attrNameLst>
                                      </p:cBhvr>
                                      <p:tavLst>
                                        <p:tav tm="0">
                                          <p:val>
                                            <p:fltVal val="0"/>
                                          </p:val>
                                        </p:tav>
                                        <p:tav tm="100000">
                                          <p:val>
                                            <p:strVal val="#ppt_w"/>
                                          </p:val>
                                        </p:tav>
                                      </p:tavLst>
                                    </p:anim>
                                    <p:anim calcmode="lin" valueType="num">
                                      <p:cBhvr>
                                        <p:cTn id="88" dur="500" fill="hold"/>
                                        <p:tgtEl>
                                          <p:spTgt spid="39"/>
                                        </p:tgtEl>
                                        <p:attrNameLst>
                                          <p:attrName>ppt_h</p:attrName>
                                        </p:attrNameLst>
                                      </p:cBhvr>
                                      <p:tavLst>
                                        <p:tav tm="0">
                                          <p:val>
                                            <p:fltVal val="0"/>
                                          </p:val>
                                        </p:tav>
                                        <p:tav tm="100000">
                                          <p:val>
                                            <p:strVal val="#ppt_h"/>
                                          </p:val>
                                        </p:tav>
                                      </p:tavLst>
                                    </p:anim>
                                    <p:animEffect transition="in" filter="fade">
                                      <p:cBhvr>
                                        <p:cTn id="89" dur="500"/>
                                        <p:tgtEl>
                                          <p:spTgt spid="39"/>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43"/>
                                        </p:tgtEl>
                                        <p:attrNameLst>
                                          <p:attrName>style.visibility</p:attrName>
                                        </p:attrNameLst>
                                      </p:cBhvr>
                                      <p:to>
                                        <p:strVal val="visible"/>
                                      </p:to>
                                    </p:set>
                                    <p:anim calcmode="lin" valueType="num">
                                      <p:cBhvr>
                                        <p:cTn id="92" dur="500" fill="hold"/>
                                        <p:tgtEl>
                                          <p:spTgt spid="43"/>
                                        </p:tgtEl>
                                        <p:attrNameLst>
                                          <p:attrName>ppt_w</p:attrName>
                                        </p:attrNameLst>
                                      </p:cBhvr>
                                      <p:tavLst>
                                        <p:tav tm="0">
                                          <p:val>
                                            <p:fltVal val="0"/>
                                          </p:val>
                                        </p:tav>
                                        <p:tav tm="100000">
                                          <p:val>
                                            <p:strVal val="#ppt_w"/>
                                          </p:val>
                                        </p:tav>
                                      </p:tavLst>
                                    </p:anim>
                                    <p:anim calcmode="lin" valueType="num">
                                      <p:cBhvr>
                                        <p:cTn id="93" dur="500" fill="hold"/>
                                        <p:tgtEl>
                                          <p:spTgt spid="43"/>
                                        </p:tgtEl>
                                        <p:attrNameLst>
                                          <p:attrName>ppt_h</p:attrName>
                                        </p:attrNameLst>
                                      </p:cBhvr>
                                      <p:tavLst>
                                        <p:tav tm="0">
                                          <p:val>
                                            <p:fltVal val="0"/>
                                          </p:val>
                                        </p:tav>
                                        <p:tav tm="100000">
                                          <p:val>
                                            <p:strVal val="#ppt_h"/>
                                          </p:val>
                                        </p:tav>
                                      </p:tavLst>
                                    </p:anim>
                                    <p:animEffect transition="in" filter="fade">
                                      <p:cBhvr>
                                        <p:cTn id="94" dur="500"/>
                                        <p:tgtEl>
                                          <p:spTgt spid="43"/>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44"/>
                                        </p:tgtEl>
                                        <p:attrNameLst>
                                          <p:attrName>style.visibility</p:attrName>
                                        </p:attrNameLst>
                                      </p:cBhvr>
                                      <p:to>
                                        <p:strVal val="visible"/>
                                      </p:to>
                                    </p:set>
                                    <p:anim calcmode="lin" valueType="num">
                                      <p:cBhvr>
                                        <p:cTn id="97" dur="500" fill="hold"/>
                                        <p:tgtEl>
                                          <p:spTgt spid="44"/>
                                        </p:tgtEl>
                                        <p:attrNameLst>
                                          <p:attrName>ppt_w</p:attrName>
                                        </p:attrNameLst>
                                      </p:cBhvr>
                                      <p:tavLst>
                                        <p:tav tm="0">
                                          <p:val>
                                            <p:fltVal val="0"/>
                                          </p:val>
                                        </p:tav>
                                        <p:tav tm="100000">
                                          <p:val>
                                            <p:strVal val="#ppt_w"/>
                                          </p:val>
                                        </p:tav>
                                      </p:tavLst>
                                    </p:anim>
                                    <p:anim calcmode="lin" valueType="num">
                                      <p:cBhvr>
                                        <p:cTn id="98" dur="500" fill="hold"/>
                                        <p:tgtEl>
                                          <p:spTgt spid="44"/>
                                        </p:tgtEl>
                                        <p:attrNameLst>
                                          <p:attrName>ppt_h</p:attrName>
                                        </p:attrNameLst>
                                      </p:cBhvr>
                                      <p:tavLst>
                                        <p:tav tm="0">
                                          <p:val>
                                            <p:fltVal val="0"/>
                                          </p:val>
                                        </p:tav>
                                        <p:tav tm="100000">
                                          <p:val>
                                            <p:strVal val="#ppt_h"/>
                                          </p:val>
                                        </p:tav>
                                      </p:tavLst>
                                    </p:anim>
                                    <p:animEffect transition="in" filter="fade">
                                      <p:cBhvr>
                                        <p:cTn id="99" dur="500"/>
                                        <p:tgtEl>
                                          <p:spTgt spid="44"/>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46"/>
                                        </p:tgtEl>
                                        <p:attrNameLst>
                                          <p:attrName>style.visibility</p:attrName>
                                        </p:attrNameLst>
                                      </p:cBhvr>
                                      <p:to>
                                        <p:strVal val="visible"/>
                                      </p:to>
                                    </p:set>
                                    <p:anim calcmode="lin" valueType="num">
                                      <p:cBhvr>
                                        <p:cTn id="102" dur="500" fill="hold"/>
                                        <p:tgtEl>
                                          <p:spTgt spid="46"/>
                                        </p:tgtEl>
                                        <p:attrNameLst>
                                          <p:attrName>ppt_w</p:attrName>
                                        </p:attrNameLst>
                                      </p:cBhvr>
                                      <p:tavLst>
                                        <p:tav tm="0">
                                          <p:val>
                                            <p:fltVal val="0"/>
                                          </p:val>
                                        </p:tav>
                                        <p:tav tm="100000">
                                          <p:val>
                                            <p:strVal val="#ppt_w"/>
                                          </p:val>
                                        </p:tav>
                                      </p:tavLst>
                                    </p:anim>
                                    <p:anim calcmode="lin" valueType="num">
                                      <p:cBhvr>
                                        <p:cTn id="103" dur="500" fill="hold"/>
                                        <p:tgtEl>
                                          <p:spTgt spid="46"/>
                                        </p:tgtEl>
                                        <p:attrNameLst>
                                          <p:attrName>ppt_h</p:attrName>
                                        </p:attrNameLst>
                                      </p:cBhvr>
                                      <p:tavLst>
                                        <p:tav tm="0">
                                          <p:val>
                                            <p:fltVal val="0"/>
                                          </p:val>
                                        </p:tav>
                                        <p:tav tm="100000">
                                          <p:val>
                                            <p:strVal val="#ppt_h"/>
                                          </p:val>
                                        </p:tav>
                                      </p:tavLst>
                                    </p:anim>
                                    <p:animEffect transition="in" filter="fade">
                                      <p:cBhvr>
                                        <p:cTn id="104" dur="500"/>
                                        <p:tgtEl>
                                          <p:spTgt spid="46"/>
                                        </p:tgtEl>
                                      </p:cBhvr>
                                    </p:animEffect>
                                  </p:childTnLst>
                                </p:cTn>
                              </p:par>
                              <p:par>
                                <p:cTn id="105" presetID="53" presetClass="entr" presetSubtype="16" fill="hold" nodeType="withEffect">
                                  <p:stCondLst>
                                    <p:cond delay="0"/>
                                  </p:stCondLst>
                                  <p:childTnLst>
                                    <p:set>
                                      <p:cBhvr>
                                        <p:cTn id="106" dur="1" fill="hold">
                                          <p:stCondLst>
                                            <p:cond delay="0"/>
                                          </p:stCondLst>
                                        </p:cTn>
                                        <p:tgtEl>
                                          <p:spTgt spid="48"/>
                                        </p:tgtEl>
                                        <p:attrNameLst>
                                          <p:attrName>style.visibility</p:attrName>
                                        </p:attrNameLst>
                                      </p:cBhvr>
                                      <p:to>
                                        <p:strVal val="visible"/>
                                      </p:to>
                                    </p:set>
                                    <p:anim calcmode="lin" valueType="num">
                                      <p:cBhvr>
                                        <p:cTn id="107" dur="500" fill="hold"/>
                                        <p:tgtEl>
                                          <p:spTgt spid="48"/>
                                        </p:tgtEl>
                                        <p:attrNameLst>
                                          <p:attrName>ppt_w</p:attrName>
                                        </p:attrNameLst>
                                      </p:cBhvr>
                                      <p:tavLst>
                                        <p:tav tm="0">
                                          <p:val>
                                            <p:fltVal val="0"/>
                                          </p:val>
                                        </p:tav>
                                        <p:tav tm="100000">
                                          <p:val>
                                            <p:strVal val="#ppt_w"/>
                                          </p:val>
                                        </p:tav>
                                      </p:tavLst>
                                    </p:anim>
                                    <p:anim calcmode="lin" valueType="num">
                                      <p:cBhvr>
                                        <p:cTn id="108" dur="500" fill="hold"/>
                                        <p:tgtEl>
                                          <p:spTgt spid="48"/>
                                        </p:tgtEl>
                                        <p:attrNameLst>
                                          <p:attrName>ppt_h</p:attrName>
                                        </p:attrNameLst>
                                      </p:cBhvr>
                                      <p:tavLst>
                                        <p:tav tm="0">
                                          <p:val>
                                            <p:fltVal val="0"/>
                                          </p:val>
                                        </p:tav>
                                        <p:tav tm="100000">
                                          <p:val>
                                            <p:strVal val="#ppt_h"/>
                                          </p:val>
                                        </p:tav>
                                      </p:tavLst>
                                    </p:anim>
                                    <p:animEffect transition="in" filter="fade">
                                      <p:cBhvr>
                                        <p:cTn id="109" dur="500"/>
                                        <p:tgtEl>
                                          <p:spTgt spid="48"/>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52"/>
                                        </p:tgtEl>
                                        <p:attrNameLst>
                                          <p:attrName>style.visibility</p:attrName>
                                        </p:attrNameLst>
                                      </p:cBhvr>
                                      <p:to>
                                        <p:strVal val="visible"/>
                                      </p:to>
                                    </p:set>
                                    <p:anim calcmode="lin" valueType="num">
                                      <p:cBhvr>
                                        <p:cTn id="112" dur="500" fill="hold"/>
                                        <p:tgtEl>
                                          <p:spTgt spid="52"/>
                                        </p:tgtEl>
                                        <p:attrNameLst>
                                          <p:attrName>ppt_w</p:attrName>
                                        </p:attrNameLst>
                                      </p:cBhvr>
                                      <p:tavLst>
                                        <p:tav tm="0">
                                          <p:val>
                                            <p:fltVal val="0"/>
                                          </p:val>
                                        </p:tav>
                                        <p:tav tm="100000">
                                          <p:val>
                                            <p:strVal val="#ppt_w"/>
                                          </p:val>
                                        </p:tav>
                                      </p:tavLst>
                                    </p:anim>
                                    <p:anim calcmode="lin" valueType="num">
                                      <p:cBhvr>
                                        <p:cTn id="113" dur="500" fill="hold"/>
                                        <p:tgtEl>
                                          <p:spTgt spid="52"/>
                                        </p:tgtEl>
                                        <p:attrNameLst>
                                          <p:attrName>ppt_h</p:attrName>
                                        </p:attrNameLst>
                                      </p:cBhvr>
                                      <p:tavLst>
                                        <p:tav tm="0">
                                          <p:val>
                                            <p:fltVal val="0"/>
                                          </p:val>
                                        </p:tav>
                                        <p:tav tm="100000">
                                          <p:val>
                                            <p:strVal val="#ppt_h"/>
                                          </p:val>
                                        </p:tav>
                                      </p:tavLst>
                                    </p:anim>
                                    <p:animEffect transition="in" filter="fade">
                                      <p:cBhvr>
                                        <p:cTn id="114"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9" grpId="0" animBg="1"/>
      <p:bldP spid="11" grpId="0" animBg="1"/>
      <p:bldP spid="13" grpId="0" animBg="1"/>
      <p:bldP spid="15" grpId="0" animBg="1"/>
      <p:bldP spid="17" grpId="0" animBg="1"/>
      <p:bldP spid="19" grpId="0" animBg="1"/>
      <p:bldP spid="21" grpId="0" animBg="1"/>
      <p:bldP spid="23" grpId="0" animBg="1"/>
      <p:bldP spid="25" grpId="0" animBg="1"/>
      <p:bldP spid="27" grpId="0" animBg="1"/>
      <p:bldP spid="29" grpId="0" animBg="1"/>
      <p:bldP spid="31" grpId="0" animBg="1"/>
      <p:bldP spid="39" grpId="0" animBg="1"/>
      <p:bldP spid="43" grpId="0" animBg="1"/>
      <p:bldP spid="44" grpId="0"/>
      <p:bldP spid="46" grpId="0"/>
      <p:bldP spid="5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B3DBF3-5A83-4B51-9D89-0A970B5EE654}"/>
              </a:ext>
            </a:extLst>
          </p:cNvPr>
          <p:cNvSpPr>
            <a:spLocks noGrp="1"/>
          </p:cNvSpPr>
          <p:nvPr>
            <p:ph type="title"/>
          </p:nvPr>
        </p:nvSpPr>
        <p:spPr/>
        <p:txBody>
          <a:bodyPr/>
          <a:lstStyle/>
          <a:p>
            <a:r>
              <a:rPr lang="en-US" dirty="0">
                <a:solidFill>
                  <a:schemeClr val="accent2"/>
                </a:solidFill>
              </a:rPr>
              <a:t>Supervised Learning Algorithms</a:t>
            </a:r>
          </a:p>
        </p:txBody>
      </p:sp>
      <p:sp>
        <p:nvSpPr>
          <p:cNvPr id="3" name="Content Placeholder 2">
            <a:extLst>
              <a:ext uri="{FF2B5EF4-FFF2-40B4-BE49-F238E27FC236}">
                <a16:creationId xmlns:a16="http://schemas.microsoft.com/office/drawing/2014/main" xmlns="" id="{419AA2A8-4403-4827-B0CD-A06F16BF6848}"/>
              </a:ext>
            </a:extLst>
          </p:cNvPr>
          <p:cNvSpPr>
            <a:spLocks noGrp="1"/>
          </p:cNvSpPr>
          <p:nvPr>
            <p:ph idx="1"/>
          </p:nvPr>
        </p:nvSpPr>
        <p:spPr/>
        <p:txBody>
          <a:bodyPr/>
          <a:lstStyle/>
          <a:p>
            <a:r>
              <a:rPr lang="en-US" dirty="0"/>
              <a:t>Some of the most important supervised learning algorithms include:</a:t>
            </a:r>
          </a:p>
          <a:p>
            <a:pPr lvl="1"/>
            <a:r>
              <a:rPr lang="en-US" dirty="0"/>
              <a:t>K-Nearest Neighbors</a:t>
            </a:r>
          </a:p>
          <a:p>
            <a:pPr lvl="1"/>
            <a:r>
              <a:rPr lang="en-US" dirty="0"/>
              <a:t>Linear Regression</a:t>
            </a:r>
          </a:p>
          <a:p>
            <a:pPr lvl="1"/>
            <a:r>
              <a:rPr lang="en-US" dirty="0"/>
              <a:t>Logistic Regression</a:t>
            </a:r>
          </a:p>
          <a:p>
            <a:pPr lvl="1"/>
            <a:r>
              <a:rPr lang="en-US" dirty="0"/>
              <a:t>Support Vector Machines (SVMs)</a:t>
            </a:r>
          </a:p>
          <a:p>
            <a:pPr lvl="1"/>
            <a:r>
              <a:rPr lang="en-US" dirty="0"/>
              <a:t>Decision Trees and Random Forests</a:t>
            </a:r>
          </a:p>
          <a:p>
            <a:pPr lvl="1"/>
            <a:r>
              <a:rPr lang="en-US" dirty="0"/>
              <a:t>Neural Networks (though some can be unsupervised and semisupervised)</a:t>
            </a:r>
          </a:p>
        </p:txBody>
      </p:sp>
    </p:spTree>
    <p:extLst>
      <p:ext uri="{BB962C8B-B14F-4D97-AF65-F5344CB8AC3E}">
        <p14:creationId xmlns:p14="http://schemas.microsoft.com/office/powerpoint/2010/main" val="1854442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56A13F8-2348-41D4-BB8F-545D56D6EB0F}"/>
              </a:ext>
            </a:extLst>
          </p:cNvPr>
          <p:cNvSpPr>
            <a:spLocks noGrp="1"/>
          </p:cNvSpPr>
          <p:nvPr>
            <p:ph type="title"/>
          </p:nvPr>
        </p:nvSpPr>
        <p:spPr/>
        <p:txBody>
          <a:bodyPr/>
          <a:lstStyle/>
          <a:p>
            <a:r>
              <a:rPr lang="en-US" dirty="0">
                <a:solidFill>
                  <a:schemeClr val="accent2"/>
                </a:solidFill>
              </a:rPr>
              <a:t>Unsupervised Learning</a:t>
            </a:r>
          </a:p>
        </p:txBody>
      </p:sp>
      <p:sp>
        <p:nvSpPr>
          <p:cNvPr id="3" name="Content Placeholder 2">
            <a:extLst>
              <a:ext uri="{FF2B5EF4-FFF2-40B4-BE49-F238E27FC236}">
                <a16:creationId xmlns:a16="http://schemas.microsoft.com/office/drawing/2014/main" xmlns="" id="{3BF49E9C-491B-421C-A080-B622E6187E95}"/>
              </a:ext>
            </a:extLst>
          </p:cNvPr>
          <p:cNvSpPr>
            <a:spLocks noGrp="1"/>
          </p:cNvSpPr>
          <p:nvPr>
            <p:ph idx="1"/>
          </p:nvPr>
        </p:nvSpPr>
        <p:spPr/>
        <p:txBody>
          <a:bodyPr/>
          <a:lstStyle/>
          <a:p>
            <a:r>
              <a:rPr lang="en-US" dirty="0"/>
              <a:t>Utilizes </a:t>
            </a:r>
            <a:r>
              <a:rPr lang="en-US" i="1" dirty="0"/>
              <a:t>unlabeled</a:t>
            </a:r>
            <a:r>
              <a:rPr lang="en-US" dirty="0"/>
              <a:t> training data sets. </a:t>
            </a:r>
          </a:p>
          <a:p>
            <a:pPr lvl="1"/>
            <a:r>
              <a:rPr lang="en-US" dirty="0"/>
              <a:t>The system tries to learn without a teacher.</a:t>
            </a:r>
          </a:p>
          <a:p>
            <a:pPr lvl="1"/>
            <a:r>
              <a:rPr lang="en-US" dirty="0"/>
              <a:t>The data set consists of </a:t>
            </a:r>
            <a:r>
              <a:rPr lang="en-US" i="1" dirty="0"/>
              <a:t>features</a:t>
            </a:r>
            <a:r>
              <a:rPr lang="en-US" dirty="0"/>
              <a:t> (inputs) without the anticipated answers (</a:t>
            </a:r>
            <a:r>
              <a:rPr lang="en-US" i="1" dirty="0"/>
              <a:t>labels)</a:t>
            </a:r>
            <a:r>
              <a:rPr lang="en-US" dirty="0"/>
              <a:t>.</a:t>
            </a:r>
          </a:p>
          <a:p>
            <a:r>
              <a:rPr lang="en-US" dirty="0"/>
              <a:t>Commonly used to </a:t>
            </a:r>
            <a:r>
              <a:rPr lang="en-US" i="1" dirty="0"/>
              <a:t>visualize</a:t>
            </a:r>
            <a:r>
              <a:rPr lang="en-US" dirty="0"/>
              <a:t> large complex data sets. There are algorithms that can plot the data in 2D and 3D to help (humans) identify patterns.</a:t>
            </a:r>
          </a:p>
          <a:p>
            <a:r>
              <a:rPr lang="en-US" dirty="0"/>
              <a:t>The following slide contains visualizations that result from unsupervised learning training.</a:t>
            </a:r>
          </a:p>
        </p:txBody>
      </p:sp>
    </p:spTree>
    <p:extLst>
      <p:ext uri="{BB962C8B-B14F-4D97-AF65-F5344CB8AC3E}">
        <p14:creationId xmlns:p14="http://schemas.microsoft.com/office/powerpoint/2010/main" val="29043731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17DB633-993F-4947-9B54-1D871B568607}"/>
              </a:ext>
            </a:extLst>
          </p:cNvPr>
          <p:cNvSpPr>
            <a:spLocks noGrp="1"/>
          </p:cNvSpPr>
          <p:nvPr>
            <p:ph type="title"/>
          </p:nvPr>
        </p:nvSpPr>
        <p:spPr>
          <a:xfrm>
            <a:off x="533400" y="452645"/>
            <a:ext cx="9906000" cy="1143000"/>
          </a:xfrm>
        </p:spPr>
        <p:txBody>
          <a:bodyPr/>
          <a:lstStyle/>
          <a:p>
            <a:r>
              <a:rPr lang="en-US" dirty="0">
                <a:solidFill>
                  <a:schemeClr val="accent2"/>
                </a:solidFill>
              </a:rPr>
              <a:t>Clustering</a:t>
            </a:r>
            <a:r>
              <a:rPr lang="en-US" dirty="0"/>
              <a:t> </a:t>
            </a:r>
          </a:p>
        </p:txBody>
      </p:sp>
      <p:sp>
        <p:nvSpPr>
          <p:cNvPr id="3" name="Content Placeholder 2">
            <a:extLst>
              <a:ext uri="{FF2B5EF4-FFF2-40B4-BE49-F238E27FC236}">
                <a16:creationId xmlns:a16="http://schemas.microsoft.com/office/drawing/2014/main" xmlns="" id="{67622936-9CB6-4CE1-AFB9-4161DE698A05}"/>
              </a:ext>
            </a:extLst>
          </p:cNvPr>
          <p:cNvSpPr>
            <a:spLocks noGrp="1"/>
          </p:cNvSpPr>
          <p:nvPr>
            <p:ph idx="1"/>
          </p:nvPr>
        </p:nvSpPr>
        <p:spPr>
          <a:xfrm>
            <a:off x="533400" y="1828800"/>
            <a:ext cx="4191000" cy="4267200"/>
          </a:xfrm>
        </p:spPr>
        <p:txBody>
          <a:bodyPr/>
          <a:lstStyle/>
          <a:p>
            <a:r>
              <a:rPr lang="en-US" dirty="0"/>
              <a:t>A simple clustering of data with very identifiable boundaries is shown below.</a:t>
            </a:r>
          </a:p>
          <a:p>
            <a:r>
              <a:rPr lang="en-US" dirty="0"/>
              <a:t>Notice in the clustering to the right how the </a:t>
            </a:r>
            <a:r>
              <a:rPr lang="en-US" i="1" dirty="0"/>
              <a:t>horse</a:t>
            </a:r>
            <a:r>
              <a:rPr lang="en-US" dirty="0"/>
              <a:t> and </a:t>
            </a:r>
            <a:r>
              <a:rPr lang="en-US" i="1" dirty="0"/>
              <a:t>deer</a:t>
            </a:r>
            <a:r>
              <a:rPr lang="en-US" dirty="0"/>
              <a:t> are close together, while the </a:t>
            </a:r>
            <a:r>
              <a:rPr lang="en-US" i="1" dirty="0"/>
              <a:t>bird</a:t>
            </a:r>
            <a:r>
              <a:rPr lang="en-US" dirty="0"/>
              <a:t> category is further away.</a:t>
            </a:r>
          </a:p>
        </p:txBody>
      </p:sp>
      <p:pic>
        <p:nvPicPr>
          <p:cNvPr id="2050" name="Picture 2" descr="Clustering with Machine Learning - Blog | Rocketloop">
            <a:extLst>
              <a:ext uri="{FF2B5EF4-FFF2-40B4-BE49-F238E27FC236}">
                <a16:creationId xmlns:a16="http://schemas.microsoft.com/office/drawing/2014/main" xmlns="" id="{66510CF5-F14C-4E02-B4D5-AD113846F2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6589" y="4034045"/>
            <a:ext cx="2400822" cy="2286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1. The Machine Learning Landscape - Hands-On Machine Learning with  Scikit-Learn and TensorFlow [Book]">
            <a:extLst>
              <a:ext uri="{FF2B5EF4-FFF2-40B4-BE49-F238E27FC236}">
                <a16:creationId xmlns:a16="http://schemas.microsoft.com/office/drawing/2014/main" xmlns="" id="{852AF062-0324-434E-BED2-938CE0570F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0" y="914400"/>
            <a:ext cx="7156979" cy="4715289"/>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xmlns="" id="{9F391B89-CDC5-41A1-9382-5BAEF679EF73}"/>
              </a:ext>
            </a:extLst>
          </p:cNvPr>
          <p:cNvCxnSpPr/>
          <p:nvPr/>
        </p:nvCxnSpPr>
        <p:spPr>
          <a:xfrm>
            <a:off x="2667000" y="4262645"/>
            <a:ext cx="228600" cy="762000"/>
          </a:xfrm>
          <a:prstGeom prst="line">
            <a:avLst/>
          </a:prstGeom>
          <a:ln w="19050"/>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xmlns="" id="{6F9A4D17-2FF6-4593-8EA8-44D4AB4F24CA}"/>
              </a:ext>
            </a:extLst>
          </p:cNvPr>
          <p:cNvCxnSpPr>
            <a:cxnSpLocks/>
          </p:cNvCxnSpPr>
          <p:nvPr/>
        </p:nvCxnSpPr>
        <p:spPr>
          <a:xfrm flipV="1">
            <a:off x="2286000" y="5024645"/>
            <a:ext cx="609600" cy="838200"/>
          </a:xfrm>
          <a:prstGeom prst="line">
            <a:avLst/>
          </a:prstGeom>
          <a:ln w="19050"/>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xmlns="" id="{4296C7A2-B873-4FCF-A846-4C61583F1D04}"/>
              </a:ext>
            </a:extLst>
          </p:cNvPr>
          <p:cNvCxnSpPr>
            <a:cxnSpLocks/>
          </p:cNvCxnSpPr>
          <p:nvPr/>
        </p:nvCxnSpPr>
        <p:spPr>
          <a:xfrm>
            <a:off x="2895600" y="5024645"/>
            <a:ext cx="838200" cy="152400"/>
          </a:xfrm>
          <a:prstGeom prst="line">
            <a:avLst/>
          </a:prstGeom>
          <a:ln w="1905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54925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2052"/>
                                        </p:tgtEl>
                                        <p:attrNameLst>
                                          <p:attrName>style.visibility</p:attrName>
                                        </p:attrNameLst>
                                      </p:cBhvr>
                                      <p:to>
                                        <p:strVal val="visible"/>
                                      </p:to>
                                    </p:set>
                                    <p:anim calcmode="lin" valueType="num">
                                      <p:cBhvr additive="base">
                                        <p:cTn id="15" dur="500" fill="hold"/>
                                        <p:tgtEl>
                                          <p:spTgt spid="2052"/>
                                        </p:tgtEl>
                                        <p:attrNameLst>
                                          <p:attrName>ppt_x</p:attrName>
                                        </p:attrNameLst>
                                      </p:cBhvr>
                                      <p:tavLst>
                                        <p:tav tm="0">
                                          <p:val>
                                            <p:strVal val="#ppt_x"/>
                                          </p:val>
                                        </p:tav>
                                        <p:tav tm="100000">
                                          <p:val>
                                            <p:strVal val="#ppt_x"/>
                                          </p:val>
                                        </p:tav>
                                      </p:tavLst>
                                    </p:anim>
                                    <p:anim calcmode="lin" valueType="num">
                                      <p:cBhvr additive="base">
                                        <p:cTn id="16" dur="500" fill="hold"/>
                                        <p:tgtEl>
                                          <p:spTgt spid="20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884202-B5F2-446B-BAE5-E7D12D9FF074}"/>
              </a:ext>
            </a:extLst>
          </p:cNvPr>
          <p:cNvSpPr>
            <a:spLocks noGrp="1"/>
          </p:cNvSpPr>
          <p:nvPr>
            <p:ph type="title"/>
          </p:nvPr>
        </p:nvSpPr>
        <p:spPr/>
        <p:txBody>
          <a:bodyPr/>
          <a:lstStyle/>
          <a:p>
            <a:r>
              <a:rPr lang="en-US" dirty="0">
                <a:solidFill>
                  <a:schemeClr val="accent2"/>
                </a:solidFill>
              </a:rPr>
              <a:t>Unsupervised Learning Algorithms</a:t>
            </a:r>
          </a:p>
        </p:txBody>
      </p:sp>
      <p:sp>
        <p:nvSpPr>
          <p:cNvPr id="3" name="Content Placeholder 2">
            <a:extLst>
              <a:ext uri="{FF2B5EF4-FFF2-40B4-BE49-F238E27FC236}">
                <a16:creationId xmlns:a16="http://schemas.microsoft.com/office/drawing/2014/main" xmlns="" id="{62D18A88-06A0-485F-AC16-F42EF4080E87}"/>
              </a:ext>
            </a:extLst>
          </p:cNvPr>
          <p:cNvSpPr>
            <a:spLocks noGrp="1"/>
          </p:cNvSpPr>
          <p:nvPr>
            <p:ph idx="1"/>
          </p:nvPr>
        </p:nvSpPr>
        <p:spPr/>
        <p:txBody>
          <a:bodyPr>
            <a:normAutofit fontScale="62500" lnSpcReduction="20000"/>
          </a:bodyPr>
          <a:lstStyle/>
          <a:p>
            <a:r>
              <a:rPr lang="en-US" dirty="0"/>
              <a:t>Clustering</a:t>
            </a:r>
          </a:p>
          <a:p>
            <a:pPr lvl="1"/>
            <a:r>
              <a:rPr lang="en-US" dirty="0"/>
              <a:t>K-Means</a:t>
            </a:r>
          </a:p>
          <a:p>
            <a:pPr lvl="1"/>
            <a:r>
              <a:rPr lang="en-US" dirty="0"/>
              <a:t>DBSCAN</a:t>
            </a:r>
          </a:p>
          <a:p>
            <a:pPr lvl="1"/>
            <a:r>
              <a:rPr lang="en-US" dirty="0"/>
              <a:t>Hierarchical Cluster Analysis (HCA)</a:t>
            </a:r>
          </a:p>
          <a:p>
            <a:r>
              <a:rPr lang="en-US" dirty="0"/>
              <a:t>Anomaly and novelty detection</a:t>
            </a:r>
          </a:p>
          <a:p>
            <a:pPr lvl="1"/>
            <a:r>
              <a:rPr lang="en-US" dirty="0"/>
              <a:t>On-class SVM</a:t>
            </a:r>
          </a:p>
          <a:p>
            <a:pPr lvl="1"/>
            <a:r>
              <a:rPr lang="en-US" dirty="0"/>
              <a:t>Isolation Forest</a:t>
            </a:r>
          </a:p>
          <a:p>
            <a:r>
              <a:rPr lang="en-US" dirty="0"/>
              <a:t>Visualization and dimensionality reduction</a:t>
            </a:r>
          </a:p>
          <a:p>
            <a:pPr lvl="1"/>
            <a:r>
              <a:rPr lang="en-US" dirty="0"/>
              <a:t>Principal Component Analysis (PCA)</a:t>
            </a:r>
          </a:p>
          <a:p>
            <a:pPr lvl="1"/>
            <a:r>
              <a:rPr lang="en-US" dirty="0"/>
              <a:t>Kernel PCA</a:t>
            </a:r>
          </a:p>
          <a:p>
            <a:pPr lvl="1"/>
            <a:r>
              <a:rPr lang="en-US" dirty="0"/>
              <a:t>Locally Linear Embedding (LLE)</a:t>
            </a:r>
          </a:p>
          <a:p>
            <a:pPr lvl="1"/>
            <a:r>
              <a:rPr lang="en-US" dirty="0"/>
              <a:t>T-Distributed Stochastic Neighbor Embedding (t-SNE)</a:t>
            </a:r>
          </a:p>
          <a:p>
            <a:r>
              <a:rPr lang="en-US" dirty="0"/>
              <a:t>Association rule learning</a:t>
            </a:r>
          </a:p>
          <a:p>
            <a:pPr lvl="1"/>
            <a:r>
              <a:rPr lang="en-US" dirty="0" err="1"/>
              <a:t>Apriori</a:t>
            </a:r>
            <a:endParaRPr lang="en-US" dirty="0"/>
          </a:p>
          <a:p>
            <a:pPr lvl="1"/>
            <a:r>
              <a:rPr lang="en-US" dirty="0"/>
              <a:t>Eclat</a:t>
            </a:r>
          </a:p>
        </p:txBody>
      </p:sp>
    </p:spTree>
    <p:extLst>
      <p:ext uri="{BB962C8B-B14F-4D97-AF65-F5344CB8AC3E}">
        <p14:creationId xmlns:p14="http://schemas.microsoft.com/office/powerpoint/2010/main" val="3397603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6FEE8E5-978F-4FF3-906B-FA2306BA6746}"/>
              </a:ext>
            </a:extLst>
          </p:cNvPr>
          <p:cNvSpPr>
            <a:spLocks noGrp="1"/>
          </p:cNvSpPr>
          <p:nvPr>
            <p:ph type="title"/>
          </p:nvPr>
        </p:nvSpPr>
        <p:spPr/>
        <p:txBody>
          <a:bodyPr/>
          <a:lstStyle/>
          <a:p>
            <a:r>
              <a:rPr lang="en-US" dirty="0">
                <a:solidFill>
                  <a:schemeClr val="accent2"/>
                </a:solidFill>
              </a:rPr>
              <a:t>Anomaly Detection</a:t>
            </a:r>
          </a:p>
        </p:txBody>
      </p:sp>
      <p:sp>
        <p:nvSpPr>
          <p:cNvPr id="3" name="Content Placeholder 2">
            <a:extLst>
              <a:ext uri="{FF2B5EF4-FFF2-40B4-BE49-F238E27FC236}">
                <a16:creationId xmlns:a16="http://schemas.microsoft.com/office/drawing/2014/main" xmlns="" id="{71BECE7C-AF4E-4A6D-97A3-457574D4BA80}"/>
              </a:ext>
            </a:extLst>
          </p:cNvPr>
          <p:cNvSpPr>
            <a:spLocks noGrp="1"/>
          </p:cNvSpPr>
          <p:nvPr>
            <p:ph idx="1"/>
          </p:nvPr>
        </p:nvSpPr>
        <p:spPr/>
        <p:txBody>
          <a:bodyPr/>
          <a:lstStyle/>
          <a:p>
            <a:r>
              <a:rPr lang="en-US" dirty="0"/>
              <a:t>Another common use of unsupervised learning is </a:t>
            </a:r>
            <a:r>
              <a:rPr lang="en-US" i="1" dirty="0"/>
              <a:t>anomaly</a:t>
            </a:r>
            <a:r>
              <a:rPr lang="en-US" dirty="0"/>
              <a:t> detection.</a:t>
            </a:r>
          </a:p>
          <a:p>
            <a:r>
              <a:rPr lang="en-US" dirty="0"/>
              <a:t>The system is shown mostly ‘normal’ instances during training. When the system is presented with a new instance it should be able to tell whether it looks like a normal one or whether it is likely and anomaly. </a:t>
            </a:r>
          </a:p>
          <a:p>
            <a:r>
              <a:rPr lang="en-US" dirty="0"/>
              <a:t>Anomaly detection examples include identifying credit card fraud or catching manufacturing defects.</a:t>
            </a:r>
          </a:p>
        </p:txBody>
      </p:sp>
      <p:sp>
        <p:nvSpPr>
          <p:cNvPr id="4" name="Rectangle 3">
            <a:extLst>
              <a:ext uri="{FF2B5EF4-FFF2-40B4-BE49-F238E27FC236}">
                <a16:creationId xmlns:a16="http://schemas.microsoft.com/office/drawing/2014/main" xmlns="" id="{F47B9D0B-84BB-4246-AA7B-0C15D81AD13B}"/>
              </a:ext>
            </a:extLst>
          </p:cNvPr>
          <p:cNvSpPr/>
          <p:nvPr/>
        </p:nvSpPr>
        <p:spPr>
          <a:xfrm>
            <a:off x="5715931" y="3962400"/>
            <a:ext cx="5791200" cy="251459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xmlns="" id="{691E05E0-2260-4AFA-9538-072C3246BA53}"/>
              </a:ext>
            </a:extLst>
          </p:cNvPr>
          <p:cNvSpPr/>
          <p:nvPr/>
        </p:nvSpPr>
        <p:spPr>
          <a:xfrm>
            <a:off x="9524316" y="483217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xmlns="" id="{E26C2477-13C9-4F7E-804C-481726761037}"/>
              </a:ext>
            </a:extLst>
          </p:cNvPr>
          <p:cNvSpPr/>
          <p:nvPr/>
        </p:nvSpPr>
        <p:spPr>
          <a:xfrm>
            <a:off x="9668661" y="4976171"/>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xmlns="" id="{0B3628A7-5C7C-46D4-A01D-1FB3B8D59935}"/>
              </a:ext>
            </a:extLst>
          </p:cNvPr>
          <p:cNvSpPr/>
          <p:nvPr/>
        </p:nvSpPr>
        <p:spPr>
          <a:xfrm>
            <a:off x="8954587" y="512350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xmlns="" id="{EEDB3547-ABDE-413C-90D0-506E97382A8F}"/>
              </a:ext>
            </a:extLst>
          </p:cNvPr>
          <p:cNvSpPr/>
          <p:nvPr/>
        </p:nvSpPr>
        <p:spPr>
          <a:xfrm>
            <a:off x="8087521" y="552783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xmlns="" id="{1354A413-E70D-4E79-87A8-B1E3ED1A565C}"/>
              </a:ext>
            </a:extLst>
          </p:cNvPr>
          <p:cNvSpPr/>
          <p:nvPr/>
        </p:nvSpPr>
        <p:spPr>
          <a:xfrm>
            <a:off x="9848644" y="448086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xmlns="" id="{663991AB-579E-4A25-9730-3373ECB81DD6}"/>
              </a:ext>
            </a:extLst>
          </p:cNvPr>
          <p:cNvSpPr/>
          <p:nvPr/>
        </p:nvSpPr>
        <p:spPr>
          <a:xfrm>
            <a:off x="7712003" y="5833183"/>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xmlns="" id="{E4455D7C-282D-4254-8A2C-7921AF045800}"/>
              </a:ext>
            </a:extLst>
          </p:cNvPr>
          <p:cNvSpPr/>
          <p:nvPr/>
        </p:nvSpPr>
        <p:spPr>
          <a:xfrm>
            <a:off x="10177752" y="4377290"/>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xmlns="" id="{621613DA-89F8-4AFB-8629-D943B7B03123}"/>
              </a:ext>
            </a:extLst>
          </p:cNvPr>
          <p:cNvSpPr/>
          <p:nvPr/>
        </p:nvSpPr>
        <p:spPr>
          <a:xfrm>
            <a:off x="8363839" y="5270841"/>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xmlns="" id="{F63B4FE6-8CD5-45AC-9B90-199FB3D003B8}"/>
              </a:ext>
            </a:extLst>
          </p:cNvPr>
          <p:cNvSpPr/>
          <p:nvPr/>
        </p:nvSpPr>
        <p:spPr>
          <a:xfrm>
            <a:off x="8133735" y="575643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xmlns="" id="{2EDA9072-FF6A-42AE-A160-2E7C0E254C41}"/>
              </a:ext>
            </a:extLst>
          </p:cNvPr>
          <p:cNvSpPr/>
          <p:nvPr/>
        </p:nvSpPr>
        <p:spPr>
          <a:xfrm>
            <a:off x="9427593" y="5380502"/>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xmlns="" id="{BE4FCE04-7FC5-46D5-8DBC-CDF578EDD4BA}"/>
              </a:ext>
            </a:extLst>
          </p:cNvPr>
          <p:cNvSpPr/>
          <p:nvPr/>
        </p:nvSpPr>
        <p:spPr>
          <a:xfrm>
            <a:off x="10006166" y="4732889"/>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xmlns="" id="{A90E056B-F87B-4C09-9386-B48DFCC16071}"/>
              </a:ext>
            </a:extLst>
          </p:cNvPr>
          <p:cNvSpPr/>
          <p:nvPr/>
        </p:nvSpPr>
        <p:spPr>
          <a:xfrm>
            <a:off x="5991318" y="417202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xmlns="" id="{2E9F595A-C662-4FD2-A161-B9AE5A4D6A2A}"/>
              </a:ext>
            </a:extLst>
          </p:cNvPr>
          <p:cNvSpPr txBox="1"/>
          <p:nvPr/>
        </p:nvSpPr>
        <p:spPr>
          <a:xfrm>
            <a:off x="6249303" y="4040015"/>
            <a:ext cx="2114529" cy="646331"/>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00000"/>
                </a:solidFill>
              </a:rPr>
              <a:t>Training Data</a:t>
            </a:r>
          </a:p>
          <a:p>
            <a:r>
              <a:rPr lang="en-US" dirty="0">
                <a:solidFill>
                  <a:srgbClr val="000000"/>
                </a:solidFill>
              </a:rPr>
              <a:t>New Data Instance</a:t>
            </a:r>
          </a:p>
        </p:txBody>
      </p:sp>
      <p:cxnSp>
        <p:nvCxnSpPr>
          <p:cNvPr id="18" name="Straight Connector 17">
            <a:extLst>
              <a:ext uri="{FF2B5EF4-FFF2-40B4-BE49-F238E27FC236}">
                <a16:creationId xmlns:a16="http://schemas.microsoft.com/office/drawing/2014/main" xmlns="" id="{55BBBA4E-2A38-4239-BA5B-EFCB66F2DA5B}"/>
              </a:ext>
            </a:extLst>
          </p:cNvPr>
          <p:cNvCxnSpPr/>
          <p:nvPr/>
        </p:nvCxnSpPr>
        <p:spPr>
          <a:xfrm flipV="1">
            <a:off x="6770400" y="4745048"/>
            <a:ext cx="0" cy="1337658"/>
          </a:xfrm>
          <a:prstGeom prst="line">
            <a:avLst/>
          </a:prstGeom>
          <a:ln w="15875"/>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xmlns="" id="{0055A00C-1953-4A8F-8E60-7B315A875194}"/>
              </a:ext>
            </a:extLst>
          </p:cNvPr>
          <p:cNvCxnSpPr>
            <a:cxnSpLocks/>
          </p:cNvCxnSpPr>
          <p:nvPr/>
        </p:nvCxnSpPr>
        <p:spPr>
          <a:xfrm>
            <a:off x="6770400" y="6096000"/>
            <a:ext cx="4574712" cy="0"/>
          </a:xfrm>
          <a:prstGeom prst="line">
            <a:avLst/>
          </a:prstGeom>
          <a:ln w="15875"/>
        </p:spPr>
        <p:style>
          <a:lnRef idx="1">
            <a:schemeClr val="dk1"/>
          </a:lnRef>
          <a:fillRef idx="0">
            <a:schemeClr val="dk1"/>
          </a:fillRef>
          <a:effectRef idx="0">
            <a:schemeClr val="dk1"/>
          </a:effectRef>
          <a:fontRef idx="minor">
            <a:schemeClr val="tx1"/>
          </a:fontRef>
        </p:style>
      </p:cxnSp>
      <p:sp>
        <p:nvSpPr>
          <p:cNvPr id="20" name="Oval 19">
            <a:extLst>
              <a:ext uri="{FF2B5EF4-FFF2-40B4-BE49-F238E27FC236}">
                <a16:creationId xmlns:a16="http://schemas.microsoft.com/office/drawing/2014/main" xmlns="" id="{4FF49CA0-B57D-4322-BFEC-232A57FBD088}"/>
              </a:ext>
            </a:extLst>
          </p:cNvPr>
          <p:cNvSpPr/>
          <p:nvPr/>
        </p:nvSpPr>
        <p:spPr>
          <a:xfrm>
            <a:off x="6018421" y="4409347"/>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xmlns="" id="{C003A479-CF0D-469E-9D11-FE491AF4BBA7}"/>
              </a:ext>
            </a:extLst>
          </p:cNvPr>
          <p:cNvSpPr/>
          <p:nvPr/>
        </p:nvSpPr>
        <p:spPr>
          <a:xfrm>
            <a:off x="8729139" y="5291324"/>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xmlns="" id="{DE6F47F8-7CB4-4F78-AF9B-F6C56A35E0CF}"/>
              </a:ext>
            </a:extLst>
          </p:cNvPr>
          <p:cNvSpPr txBox="1"/>
          <p:nvPr/>
        </p:nvSpPr>
        <p:spPr>
          <a:xfrm rot="16200000">
            <a:off x="5983458" y="5243105"/>
            <a:ext cx="1309867" cy="369332"/>
          </a:xfrm>
          <a:prstGeom prst="rect">
            <a:avLst/>
          </a:prstGeom>
          <a:noFill/>
        </p:spPr>
        <p:txBody>
          <a:bodyPr wrap="square" rtlCol="0">
            <a:spAutoFit/>
          </a:bodyPr>
          <a:lstStyle/>
          <a:p>
            <a:r>
              <a:rPr lang="en-US" dirty="0">
                <a:solidFill>
                  <a:schemeClr val="bg1"/>
                </a:solidFill>
              </a:rPr>
              <a:t>Feature  2</a:t>
            </a:r>
          </a:p>
        </p:txBody>
      </p:sp>
      <p:sp>
        <p:nvSpPr>
          <p:cNvPr id="23" name="TextBox 22">
            <a:extLst>
              <a:ext uri="{FF2B5EF4-FFF2-40B4-BE49-F238E27FC236}">
                <a16:creationId xmlns:a16="http://schemas.microsoft.com/office/drawing/2014/main" xmlns="" id="{66843E15-88F3-4B6B-AB5C-4E40946A5F47}"/>
              </a:ext>
            </a:extLst>
          </p:cNvPr>
          <p:cNvSpPr txBox="1"/>
          <p:nvPr/>
        </p:nvSpPr>
        <p:spPr>
          <a:xfrm>
            <a:off x="10415571" y="6056215"/>
            <a:ext cx="1090629" cy="369332"/>
          </a:xfrm>
          <a:prstGeom prst="rect">
            <a:avLst/>
          </a:prstGeom>
          <a:noFill/>
        </p:spPr>
        <p:txBody>
          <a:bodyPr wrap="square" rtlCol="0">
            <a:spAutoFit/>
          </a:bodyPr>
          <a:lstStyle/>
          <a:p>
            <a:r>
              <a:rPr lang="en-US" dirty="0">
                <a:solidFill>
                  <a:schemeClr val="bg1"/>
                </a:solidFill>
              </a:rPr>
              <a:t>Feature 1</a:t>
            </a:r>
          </a:p>
        </p:txBody>
      </p:sp>
      <p:sp>
        <p:nvSpPr>
          <p:cNvPr id="26" name="Isosceles Triangle 25">
            <a:extLst>
              <a:ext uri="{FF2B5EF4-FFF2-40B4-BE49-F238E27FC236}">
                <a16:creationId xmlns:a16="http://schemas.microsoft.com/office/drawing/2014/main" xmlns="" id="{5B6C61D7-B847-4CA2-8F98-8C65F4DB8FAA}"/>
              </a:ext>
            </a:extLst>
          </p:cNvPr>
          <p:cNvSpPr/>
          <p:nvPr/>
        </p:nvSpPr>
        <p:spPr>
          <a:xfrm>
            <a:off x="9093164" y="541537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xmlns="" id="{80E8716C-ECBC-4506-970D-34CFBB0CD7CE}"/>
              </a:ext>
            </a:extLst>
          </p:cNvPr>
          <p:cNvSpPr/>
          <p:nvPr/>
        </p:nvSpPr>
        <p:spPr>
          <a:xfrm>
            <a:off x="8588462" y="5500534"/>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Isosceles Triangle 27">
            <a:extLst>
              <a:ext uri="{FF2B5EF4-FFF2-40B4-BE49-F238E27FC236}">
                <a16:creationId xmlns:a16="http://schemas.microsoft.com/office/drawing/2014/main" xmlns="" id="{EB7E5263-23B4-4C2A-9F66-24403E1C5B48}"/>
              </a:ext>
            </a:extLst>
          </p:cNvPr>
          <p:cNvSpPr/>
          <p:nvPr/>
        </p:nvSpPr>
        <p:spPr>
          <a:xfrm>
            <a:off x="8549156" y="505976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xmlns="" id="{BB6969A2-90C7-4DEE-939D-8CC6B6B31420}"/>
              </a:ext>
            </a:extLst>
          </p:cNvPr>
          <p:cNvSpPr/>
          <p:nvPr/>
        </p:nvSpPr>
        <p:spPr>
          <a:xfrm>
            <a:off x="8774604" y="493768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xmlns="" id="{4A3A6C92-7960-4C05-B1BB-FF3C955EBFDA}"/>
              </a:ext>
            </a:extLst>
          </p:cNvPr>
          <p:cNvSpPr/>
          <p:nvPr/>
        </p:nvSpPr>
        <p:spPr>
          <a:xfrm>
            <a:off x="8453830" y="5742770"/>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xmlns="" id="{607EB350-7C84-4601-A18F-33EDBEA6AB52}"/>
              </a:ext>
            </a:extLst>
          </p:cNvPr>
          <p:cNvSpPr/>
          <p:nvPr/>
        </p:nvSpPr>
        <p:spPr>
          <a:xfrm>
            <a:off x="9270026" y="506768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xmlns="" id="{EBDF64EC-9E60-40C8-A3BE-4A4FC05A8B06}"/>
              </a:ext>
            </a:extLst>
          </p:cNvPr>
          <p:cNvSpPr/>
          <p:nvPr/>
        </p:nvSpPr>
        <p:spPr>
          <a:xfrm>
            <a:off x="9524315" y="460555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xmlns="" id="{EB75F009-CA85-4A6C-9EDF-78EC9A9CBC33}"/>
              </a:ext>
            </a:extLst>
          </p:cNvPr>
          <p:cNvSpPr/>
          <p:nvPr/>
        </p:nvSpPr>
        <p:spPr>
          <a:xfrm>
            <a:off x="9801731" y="468634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xmlns="" id="{9B67634F-8C0E-4D04-9074-BD4947B065B1}"/>
              </a:ext>
            </a:extLst>
          </p:cNvPr>
          <p:cNvSpPr/>
          <p:nvPr/>
        </p:nvSpPr>
        <p:spPr>
          <a:xfrm>
            <a:off x="7291871" y="5321053"/>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1113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p:cTn id="27" dur="500" fill="hold"/>
                                        <p:tgtEl>
                                          <p:spTgt spid="8"/>
                                        </p:tgtEl>
                                        <p:attrNameLst>
                                          <p:attrName>ppt_w</p:attrName>
                                        </p:attrNameLst>
                                      </p:cBhvr>
                                      <p:tavLst>
                                        <p:tav tm="0">
                                          <p:val>
                                            <p:fltVal val="0"/>
                                          </p:val>
                                        </p:tav>
                                        <p:tav tm="100000">
                                          <p:val>
                                            <p:strVal val="#ppt_w"/>
                                          </p:val>
                                        </p:tav>
                                      </p:tavLst>
                                    </p:anim>
                                    <p:anim calcmode="lin" valueType="num">
                                      <p:cBhvr>
                                        <p:cTn id="28" dur="500" fill="hold"/>
                                        <p:tgtEl>
                                          <p:spTgt spid="8"/>
                                        </p:tgtEl>
                                        <p:attrNameLst>
                                          <p:attrName>ppt_h</p:attrName>
                                        </p:attrNameLst>
                                      </p:cBhvr>
                                      <p:tavLst>
                                        <p:tav tm="0">
                                          <p:val>
                                            <p:fltVal val="0"/>
                                          </p:val>
                                        </p:tav>
                                        <p:tav tm="100000">
                                          <p:val>
                                            <p:strVal val="#ppt_h"/>
                                          </p:val>
                                        </p:tav>
                                      </p:tavLst>
                                    </p:anim>
                                    <p:animEffect transition="in" filter="fade">
                                      <p:cBhvr>
                                        <p:cTn id="29" dur="500"/>
                                        <p:tgtEl>
                                          <p:spTgt spid="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ppt_w</p:attrName>
                                        </p:attrNameLst>
                                      </p:cBhvr>
                                      <p:tavLst>
                                        <p:tav tm="0">
                                          <p:val>
                                            <p:fltVal val="0"/>
                                          </p:val>
                                        </p:tav>
                                        <p:tav tm="100000">
                                          <p:val>
                                            <p:strVal val="#ppt_w"/>
                                          </p:val>
                                        </p:tav>
                                      </p:tavLst>
                                    </p:anim>
                                    <p:anim calcmode="lin" valueType="num">
                                      <p:cBhvr>
                                        <p:cTn id="33" dur="500" fill="hold"/>
                                        <p:tgtEl>
                                          <p:spTgt spid="9"/>
                                        </p:tgtEl>
                                        <p:attrNameLst>
                                          <p:attrName>ppt_h</p:attrName>
                                        </p:attrNameLst>
                                      </p:cBhvr>
                                      <p:tavLst>
                                        <p:tav tm="0">
                                          <p:val>
                                            <p:fltVal val="0"/>
                                          </p:val>
                                        </p:tav>
                                        <p:tav tm="100000">
                                          <p:val>
                                            <p:strVal val="#ppt_h"/>
                                          </p:val>
                                        </p:tav>
                                      </p:tavLst>
                                    </p:anim>
                                    <p:animEffect transition="in" filter="fade">
                                      <p:cBhvr>
                                        <p:cTn id="34" dur="500"/>
                                        <p:tgtEl>
                                          <p:spTgt spid="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p:cTn id="42" dur="500" fill="hold"/>
                                        <p:tgtEl>
                                          <p:spTgt spid="11"/>
                                        </p:tgtEl>
                                        <p:attrNameLst>
                                          <p:attrName>ppt_w</p:attrName>
                                        </p:attrNameLst>
                                      </p:cBhvr>
                                      <p:tavLst>
                                        <p:tav tm="0">
                                          <p:val>
                                            <p:fltVal val="0"/>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animEffect transition="in" filter="fade">
                                      <p:cBhvr>
                                        <p:cTn id="44" dur="500"/>
                                        <p:tgtEl>
                                          <p:spTgt spid="11"/>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p:cTn id="52" dur="500" fill="hold"/>
                                        <p:tgtEl>
                                          <p:spTgt spid="13"/>
                                        </p:tgtEl>
                                        <p:attrNameLst>
                                          <p:attrName>ppt_w</p:attrName>
                                        </p:attrNameLst>
                                      </p:cBhvr>
                                      <p:tavLst>
                                        <p:tav tm="0">
                                          <p:val>
                                            <p:fltVal val="0"/>
                                          </p:val>
                                        </p:tav>
                                        <p:tav tm="100000">
                                          <p:val>
                                            <p:strVal val="#ppt_w"/>
                                          </p:val>
                                        </p:tav>
                                      </p:tavLst>
                                    </p:anim>
                                    <p:anim calcmode="lin" valueType="num">
                                      <p:cBhvr>
                                        <p:cTn id="53" dur="500" fill="hold"/>
                                        <p:tgtEl>
                                          <p:spTgt spid="13"/>
                                        </p:tgtEl>
                                        <p:attrNameLst>
                                          <p:attrName>ppt_h</p:attrName>
                                        </p:attrNameLst>
                                      </p:cBhvr>
                                      <p:tavLst>
                                        <p:tav tm="0">
                                          <p:val>
                                            <p:fltVal val="0"/>
                                          </p:val>
                                        </p:tav>
                                        <p:tav tm="100000">
                                          <p:val>
                                            <p:strVal val="#ppt_h"/>
                                          </p:val>
                                        </p:tav>
                                      </p:tavLst>
                                    </p:anim>
                                    <p:animEffect transition="in" filter="fade">
                                      <p:cBhvr>
                                        <p:cTn id="54" dur="500"/>
                                        <p:tgtEl>
                                          <p:spTgt spid="13"/>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4"/>
                                        </p:tgtEl>
                                        <p:attrNameLst>
                                          <p:attrName>style.visibility</p:attrName>
                                        </p:attrNameLst>
                                      </p:cBhvr>
                                      <p:to>
                                        <p:strVal val="visible"/>
                                      </p:to>
                                    </p:set>
                                    <p:anim calcmode="lin" valueType="num">
                                      <p:cBhvr>
                                        <p:cTn id="57" dur="500" fill="hold"/>
                                        <p:tgtEl>
                                          <p:spTgt spid="14"/>
                                        </p:tgtEl>
                                        <p:attrNameLst>
                                          <p:attrName>ppt_w</p:attrName>
                                        </p:attrNameLst>
                                      </p:cBhvr>
                                      <p:tavLst>
                                        <p:tav tm="0">
                                          <p:val>
                                            <p:fltVal val="0"/>
                                          </p:val>
                                        </p:tav>
                                        <p:tav tm="100000">
                                          <p:val>
                                            <p:strVal val="#ppt_w"/>
                                          </p:val>
                                        </p:tav>
                                      </p:tavLst>
                                    </p:anim>
                                    <p:anim calcmode="lin" valueType="num">
                                      <p:cBhvr>
                                        <p:cTn id="58" dur="500" fill="hold"/>
                                        <p:tgtEl>
                                          <p:spTgt spid="14"/>
                                        </p:tgtEl>
                                        <p:attrNameLst>
                                          <p:attrName>ppt_h</p:attrName>
                                        </p:attrNameLst>
                                      </p:cBhvr>
                                      <p:tavLst>
                                        <p:tav tm="0">
                                          <p:val>
                                            <p:fltVal val="0"/>
                                          </p:val>
                                        </p:tav>
                                        <p:tav tm="100000">
                                          <p:val>
                                            <p:strVal val="#ppt_h"/>
                                          </p:val>
                                        </p:tav>
                                      </p:tavLst>
                                    </p:anim>
                                    <p:animEffect transition="in" filter="fade">
                                      <p:cBhvr>
                                        <p:cTn id="59" dur="500"/>
                                        <p:tgtEl>
                                          <p:spTgt spid="14"/>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 calcmode="lin" valueType="num">
                                      <p:cBhvr>
                                        <p:cTn id="62" dur="500" fill="hold"/>
                                        <p:tgtEl>
                                          <p:spTgt spid="15"/>
                                        </p:tgtEl>
                                        <p:attrNameLst>
                                          <p:attrName>ppt_w</p:attrName>
                                        </p:attrNameLst>
                                      </p:cBhvr>
                                      <p:tavLst>
                                        <p:tav tm="0">
                                          <p:val>
                                            <p:fltVal val="0"/>
                                          </p:val>
                                        </p:tav>
                                        <p:tav tm="100000">
                                          <p:val>
                                            <p:strVal val="#ppt_w"/>
                                          </p:val>
                                        </p:tav>
                                      </p:tavLst>
                                    </p:anim>
                                    <p:anim calcmode="lin" valueType="num">
                                      <p:cBhvr>
                                        <p:cTn id="63" dur="500" fill="hold"/>
                                        <p:tgtEl>
                                          <p:spTgt spid="15"/>
                                        </p:tgtEl>
                                        <p:attrNameLst>
                                          <p:attrName>ppt_h</p:attrName>
                                        </p:attrNameLst>
                                      </p:cBhvr>
                                      <p:tavLst>
                                        <p:tav tm="0">
                                          <p:val>
                                            <p:fltVal val="0"/>
                                          </p:val>
                                        </p:tav>
                                        <p:tav tm="100000">
                                          <p:val>
                                            <p:strVal val="#ppt_h"/>
                                          </p:val>
                                        </p:tav>
                                      </p:tavLst>
                                    </p:anim>
                                    <p:animEffect transition="in" filter="fade">
                                      <p:cBhvr>
                                        <p:cTn id="64" dur="500"/>
                                        <p:tgtEl>
                                          <p:spTgt spid="15"/>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p:cTn id="67" dur="500" fill="hold"/>
                                        <p:tgtEl>
                                          <p:spTgt spid="16"/>
                                        </p:tgtEl>
                                        <p:attrNameLst>
                                          <p:attrName>ppt_w</p:attrName>
                                        </p:attrNameLst>
                                      </p:cBhvr>
                                      <p:tavLst>
                                        <p:tav tm="0">
                                          <p:val>
                                            <p:fltVal val="0"/>
                                          </p:val>
                                        </p:tav>
                                        <p:tav tm="100000">
                                          <p:val>
                                            <p:strVal val="#ppt_w"/>
                                          </p:val>
                                        </p:tav>
                                      </p:tavLst>
                                    </p:anim>
                                    <p:anim calcmode="lin" valueType="num">
                                      <p:cBhvr>
                                        <p:cTn id="68" dur="500" fill="hold"/>
                                        <p:tgtEl>
                                          <p:spTgt spid="16"/>
                                        </p:tgtEl>
                                        <p:attrNameLst>
                                          <p:attrName>ppt_h</p:attrName>
                                        </p:attrNameLst>
                                      </p:cBhvr>
                                      <p:tavLst>
                                        <p:tav tm="0">
                                          <p:val>
                                            <p:fltVal val="0"/>
                                          </p:val>
                                        </p:tav>
                                        <p:tav tm="100000">
                                          <p:val>
                                            <p:strVal val="#ppt_h"/>
                                          </p:val>
                                        </p:tav>
                                      </p:tavLst>
                                    </p:anim>
                                    <p:animEffect transition="in" filter="fade">
                                      <p:cBhvr>
                                        <p:cTn id="69" dur="500"/>
                                        <p:tgtEl>
                                          <p:spTgt spid="16"/>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7"/>
                                        </p:tgtEl>
                                        <p:attrNameLst>
                                          <p:attrName>style.visibility</p:attrName>
                                        </p:attrNameLst>
                                      </p:cBhvr>
                                      <p:to>
                                        <p:strVal val="visible"/>
                                      </p:to>
                                    </p:set>
                                    <p:anim calcmode="lin" valueType="num">
                                      <p:cBhvr>
                                        <p:cTn id="72" dur="500" fill="hold"/>
                                        <p:tgtEl>
                                          <p:spTgt spid="17"/>
                                        </p:tgtEl>
                                        <p:attrNameLst>
                                          <p:attrName>ppt_w</p:attrName>
                                        </p:attrNameLst>
                                      </p:cBhvr>
                                      <p:tavLst>
                                        <p:tav tm="0">
                                          <p:val>
                                            <p:fltVal val="0"/>
                                          </p:val>
                                        </p:tav>
                                        <p:tav tm="100000">
                                          <p:val>
                                            <p:strVal val="#ppt_w"/>
                                          </p:val>
                                        </p:tav>
                                      </p:tavLst>
                                    </p:anim>
                                    <p:anim calcmode="lin" valueType="num">
                                      <p:cBhvr>
                                        <p:cTn id="73" dur="500" fill="hold"/>
                                        <p:tgtEl>
                                          <p:spTgt spid="17"/>
                                        </p:tgtEl>
                                        <p:attrNameLst>
                                          <p:attrName>ppt_h</p:attrName>
                                        </p:attrNameLst>
                                      </p:cBhvr>
                                      <p:tavLst>
                                        <p:tav tm="0">
                                          <p:val>
                                            <p:fltVal val="0"/>
                                          </p:val>
                                        </p:tav>
                                        <p:tav tm="100000">
                                          <p:val>
                                            <p:strVal val="#ppt_h"/>
                                          </p:val>
                                        </p:tav>
                                      </p:tavLst>
                                    </p:anim>
                                    <p:animEffect transition="in" filter="fade">
                                      <p:cBhvr>
                                        <p:cTn id="74" dur="500"/>
                                        <p:tgtEl>
                                          <p:spTgt spid="17"/>
                                        </p:tgtEl>
                                      </p:cBhvr>
                                    </p:animEffect>
                                  </p:childTnLst>
                                </p:cTn>
                              </p:par>
                              <p:par>
                                <p:cTn id="75" presetID="53" presetClass="entr" presetSubtype="16" fill="hold" nodeType="withEffect">
                                  <p:stCondLst>
                                    <p:cond delay="0"/>
                                  </p:stCondLst>
                                  <p:childTnLst>
                                    <p:set>
                                      <p:cBhvr>
                                        <p:cTn id="76" dur="1" fill="hold">
                                          <p:stCondLst>
                                            <p:cond delay="0"/>
                                          </p:stCondLst>
                                        </p:cTn>
                                        <p:tgtEl>
                                          <p:spTgt spid="18"/>
                                        </p:tgtEl>
                                        <p:attrNameLst>
                                          <p:attrName>style.visibility</p:attrName>
                                        </p:attrNameLst>
                                      </p:cBhvr>
                                      <p:to>
                                        <p:strVal val="visible"/>
                                      </p:to>
                                    </p:set>
                                    <p:anim calcmode="lin" valueType="num">
                                      <p:cBhvr>
                                        <p:cTn id="77" dur="500" fill="hold"/>
                                        <p:tgtEl>
                                          <p:spTgt spid="18"/>
                                        </p:tgtEl>
                                        <p:attrNameLst>
                                          <p:attrName>ppt_w</p:attrName>
                                        </p:attrNameLst>
                                      </p:cBhvr>
                                      <p:tavLst>
                                        <p:tav tm="0">
                                          <p:val>
                                            <p:fltVal val="0"/>
                                          </p:val>
                                        </p:tav>
                                        <p:tav tm="100000">
                                          <p:val>
                                            <p:strVal val="#ppt_w"/>
                                          </p:val>
                                        </p:tav>
                                      </p:tavLst>
                                    </p:anim>
                                    <p:anim calcmode="lin" valueType="num">
                                      <p:cBhvr>
                                        <p:cTn id="78" dur="500" fill="hold"/>
                                        <p:tgtEl>
                                          <p:spTgt spid="18"/>
                                        </p:tgtEl>
                                        <p:attrNameLst>
                                          <p:attrName>ppt_h</p:attrName>
                                        </p:attrNameLst>
                                      </p:cBhvr>
                                      <p:tavLst>
                                        <p:tav tm="0">
                                          <p:val>
                                            <p:fltVal val="0"/>
                                          </p:val>
                                        </p:tav>
                                        <p:tav tm="100000">
                                          <p:val>
                                            <p:strVal val="#ppt_h"/>
                                          </p:val>
                                        </p:tav>
                                      </p:tavLst>
                                    </p:anim>
                                    <p:animEffect transition="in" filter="fade">
                                      <p:cBhvr>
                                        <p:cTn id="79" dur="500"/>
                                        <p:tgtEl>
                                          <p:spTgt spid="18"/>
                                        </p:tgtEl>
                                      </p:cBhvr>
                                    </p:animEffect>
                                  </p:childTnLst>
                                </p:cTn>
                              </p:par>
                              <p:par>
                                <p:cTn id="80" presetID="53" presetClass="entr" presetSubtype="16" fill="hold" nodeType="withEffect">
                                  <p:stCondLst>
                                    <p:cond delay="0"/>
                                  </p:stCondLst>
                                  <p:childTnLst>
                                    <p:set>
                                      <p:cBhvr>
                                        <p:cTn id="81" dur="1" fill="hold">
                                          <p:stCondLst>
                                            <p:cond delay="0"/>
                                          </p:stCondLst>
                                        </p:cTn>
                                        <p:tgtEl>
                                          <p:spTgt spid="19"/>
                                        </p:tgtEl>
                                        <p:attrNameLst>
                                          <p:attrName>style.visibility</p:attrName>
                                        </p:attrNameLst>
                                      </p:cBhvr>
                                      <p:to>
                                        <p:strVal val="visible"/>
                                      </p:to>
                                    </p:set>
                                    <p:anim calcmode="lin" valueType="num">
                                      <p:cBhvr>
                                        <p:cTn id="82" dur="500" fill="hold"/>
                                        <p:tgtEl>
                                          <p:spTgt spid="19"/>
                                        </p:tgtEl>
                                        <p:attrNameLst>
                                          <p:attrName>ppt_w</p:attrName>
                                        </p:attrNameLst>
                                      </p:cBhvr>
                                      <p:tavLst>
                                        <p:tav tm="0">
                                          <p:val>
                                            <p:fltVal val="0"/>
                                          </p:val>
                                        </p:tav>
                                        <p:tav tm="100000">
                                          <p:val>
                                            <p:strVal val="#ppt_w"/>
                                          </p:val>
                                        </p:tav>
                                      </p:tavLst>
                                    </p:anim>
                                    <p:anim calcmode="lin" valueType="num">
                                      <p:cBhvr>
                                        <p:cTn id="83" dur="500" fill="hold"/>
                                        <p:tgtEl>
                                          <p:spTgt spid="19"/>
                                        </p:tgtEl>
                                        <p:attrNameLst>
                                          <p:attrName>ppt_h</p:attrName>
                                        </p:attrNameLst>
                                      </p:cBhvr>
                                      <p:tavLst>
                                        <p:tav tm="0">
                                          <p:val>
                                            <p:fltVal val="0"/>
                                          </p:val>
                                        </p:tav>
                                        <p:tav tm="100000">
                                          <p:val>
                                            <p:strVal val="#ppt_h"/>
                                          </p:val>
                                        </p:tav>
                                      </p:tavLst>
                                    </p:anim>
                                    <p:animEffect transition="in" filter="fade">
                                      <p:cBhvr>
                                        <p:cTn id="84" dur="500"/>
                                        <p:tgtEl>
                                          <p:spTgt spid="19"/>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20"/>
                                        </p:tgtEl>
                                        <p:attrNameLst>
                                          <p:attrName>style.visibility</p:attrName>
                                        </p:attrNameLst>
                                      </p:cBhvr>
                                      <p:to>
                                        <p:strVal val="visible"/>
                                      </p:to>
                                    </p:set>
                                    <p:anim calcmode="lin" valueType="num">
                                      <p:cBhvr>
                                        <p:cTn id="87" dur="500" fill="hold"/>
                                        <p:tgtEl>
                                          <p:spTgt spid="20"/>
                                        </p:tgtEl>
                                        <p:attrNameLst>
                                          <p:attrName>ppt_w</p:attrName>
                                        </p:attrNameLst>
                                      </p:cBhvr>
                                      <p:tavLst>
                                        <p:tav tm="0">
                                          <p:val>
                                            <p:fltVal val="0"/>
                                          </p:val>
                                        </p:tav>
                                        <p:tav tm="100000">
                                          <p:val>
                                            <p:strVal val="#ppt_w"/>
                                          </p:val>
                                        </p:tav>
                                      </p:tavLst>
                                    </p:anim>
                                    <p:anim calcmode="lin" valueType="num">
                                      <p:cBhvr>
                                        <p:cTn id="88" dur="500" fill="hold"/>
                                        <p:tgtEl>
                                          <p:spTgt spid="20"/>
                                        </p:tgtEl>
                                        <p:attrNameLst>
                                          <p:attrName>ppt_h</p:attrName>
                                        </p:attrNameLst>
                                      </p:cBhvr>
                                      <p:tavLst>
                                        <p:tav tm="0">
                                          <p:val>
                                            <p:fltVal val="0"/>
                                          </p:val>
                                        </p:tav>
                                        <p:tav tm="100000">
                                          <p:val>
                                            <p:strVal val="#ppt_h"/>
                                          </p:val>
                                        </p:tav>
                                      </p:tavLst>
                                    </p:anim>
                                    <p:animEffect transition="in" filter="fade">
                                      <p:cBhvr>
                                        <p:cTn id="89" dur="500"/>
                                        <p:tgtEl>
                                          <p:spTgt spid="20"/>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21"/>
                                        </p:tgtEl>
                                        <p:attrNameLst>
                                          <p:attrName>style.visibility</p:attrName>
                                        </p:attrNameLst>
                                      </p:cBhvr>
                                      <p:to>
                                        <p:strVal val="visible"/>
                                      </p:to>
                                    </p:set>
                                    <p:anim calcmode="lin" valueType="num">
                                      <p:cBhvr>
                                        <p:cTn id="92" dur="500" fill="hold"/>
                                        <p:tgtEl>
                                          <p:spTgt spid="21"/>
                                        </p:tgtEl>
                                        <p:attrNameLst>
                                          <p:attrName>ppt_w</p:attrName>
                                        </p:attrNameLst>
                                      </p:cBhvr>
                                      <p:tavLst>
                                        <p:tav tm="0">
                                          <p:val>
                                            <p:fltVal val="0"/>
                                          </p:val>
                                        </p:tav>
                                        <p:tav tm="100000">
                                          <p:val>
                                            <p:strVal val="#ppt_w"/>
                                          </p:val>
                                        </p:tav>
                                      </p:tavLst>
                                    </p:anim>
                                    <p:anim calcmode="lin" valueType="num">
                                      <p:cBhvr>
                                        <p:cTn id="93" dur="500" fill="hold"/>
                                        <p:tgtEl>
                                          <p:spTgt spid="21"/>
                                        </p:tgtEl>
                                        <p:attrNameLst>
                                          <p:attrName>ppt_h</p:attrName>
                                        </p:attrNameLst>
                                      </p:cBhvr>
                                      <p:tavLst>
                                        <p:tav tm="0">
                                          <p:val>
                                            <p:fltVal val="0"/>
                                          </p:val>
                                        </p:tav>
                                        <p:tav tm="100000">
                                          <p:val>
                                            <p:strVal val="#ppt_h"/>
                                          </p:val>
                                        </p:tav>
                                      </p:tavLst>
                                    </p:anim>
                                    <p:animEffect transition="in" filter="fade">
                                      <p:cBhvr>
                                        <p:cTn id="94" dur="500"/>
                                        <p:tgtEl>
                                          <p:spTgt spid="21"/>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22"/>
                                        </p:tgtEl>
                                        <p:attrNameLst>
                                          <p:attrName>style.visibility</p:attrName>
                                        </p:attrNameLst>
                                      </p:cBhvr>
                                      <p:to>
                                        <p:strVal val="visible"/>
                                      </p:to>
                                    </p:set>
                                    <p:anim calcmode="lin" valueType="num">
                                      <p:cBhvr>
                                        <p:cTn id="97" dur="500" fill="hold"/>
                                        <p:tgtEl>
                                          <p:spTgt spid="22"/>
                                        </p:tgtEl>
                                        <p:attrNameLst>
                                          <p:attrName>ppt_w</p:attrName>
                                        </p:attrNameLst>
                                      </p:cBhvr>
                                      <p:tavLst>
                                        <p:tav tm="0">
                                          <p:val>
                                            <p:fltVal val="0"/>
                                          </p:val>
                                        </p:tav>
                                        <p:tav tm="100000">
                                          <p:val>
                                            <p:strVal val="#ppt_w"/>
                                          </p:val>
                                        </p:tav>
                                      </p:tavLst>
                                    </p:anim>
                                    <p:anim calcmode="lin" valueType="num">
                                      <p:cBhvr>
                                        <p:cTn id="98" dur="500" fill="hold"/>
                                        <p:tgtEl>
                                          <p:spTgt spid="22"/>
                                        </p:tgtEl>
                                        <p:attrNameLst>
                                          <p:attrName>ppt_h</p:attrName>
                                        </p:attrNameLst>
                                      </p:cBhvr>
                                      <p:tavLst>
                                        <p:tav tm="0">
                                          <p:val>
                                            <p:fltVal val="0"/>
                                          </p:val>
                                        </p:tav>
                                        <p:tav tm="100000">
                                          <p:val>
                                            <p:strVal val="#ppt_h"/>
                                          </p:val>
                                        </p:tav>
                                      </p:tavLst>
                                    </p:anim>
                                    <p:animEffect transition="in" filter="fade">
                                      <p:cBhvr>
                                        <p:cTn id="99" dur="500"/>
                                        <p:tgtEl>
                                          <p:spTgt spid="22"/>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23"/>
                                        </p:tgtEl>
                                        <p:attrNameLst>
                                          <p:attrName>style.visibility</p:attrName>
                                        </p:attrNameLst>
                                      </p:cBhvr>
                                      <p:to>
                                        <p:strVal val="visible"/>
                                      </p:to>
                                    </p:set>
                                    <p:anim calcmode="lin" valueType="num">
                                      <p:cBhvr>
                                        <p:cTn id="102" dur="500" fill="hold"/>
                                        <p:tgtEl>
                                          <p:spTgt spid="23"/>
                                        </p:tgtEl>
                                        <p:attrNameLst>
                                          <p:attrName>ppt_w</p:attrName>
                                        </p:attrNameLst>
                                      </p:cBhvr>
                                      <p:tavLst>
                                        <p:tav tm="0">
                                          <p:val>
                                            <p:fltVal val="0"/>
                                          </p:val>
                                        </p:tav>
                                        <p:tav tm="100000">
                                          <p:val>
                                            <p:strVal val="#ppt_w"/>
                                          </p:val>
                                        </p:tav>
                                      </p:tavLst>
                                    </p:anim>
                                    <p:anim calcmode="lin" valueType="num">
                                      <p:cBhvr>
                                        <p:cTn id="103" dur="500" fill="hold"/>
                                        <p:tgtEl>
                                          <p:spTgt spid="23"/>
                                        </p:tgtEl>
                                        <p:attrNameLst>
                                          <p:attrName>ppt_h</p:attrName>
                                        </p:attrNameLst>
                                      </p:cBhvr>
                                      <p:tavLst>
                                        <p:tav tm="0">
                                          <p:val>
                                            <p:fltVal val="0"/>
                                          </p:val>
                                        </p:tav>
                                        <p:tav tm="100000">
                                          <p:val>
                                            <p:strVal val="#ppt_h"/>
                                          </p:val>
                                        </p:tav>
                                      </p:tavLst>
                                    </p:anim>
                                    <p:animEffect transition="in" filter="fade">
                                      <p:cBhvr>
                                        <p:cTn id="104" dur="500"/>
                                        <p:tgtEl>
                                          <p:spTgt spid="23"/>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26"/>
                                        </p:tgtEl>
                                        <p:attrNameLst>
                                          <p:attrName>style.visibility</p:attrName>
                                        </p:attrNameLst>
                                      </p:cBhvr>
                                      <p:to>
                                        <p:strVal val="visible"/>
                                      </p:to>
                                    </p:set>
                                    <p:anim calcmode="lin" valueType="num">
                                      <p:cBhvr>
                                        <p:cTn id="107" dur="500" fill="hold"/>
                                        <p:tgtEl>
                                          <p:spTgt spid="26"/>
                                        </p:tgtEl>
                                        <p:attrNameLst>
                                          <p:attrName>ppt_w</p:attrName>
                                        </p:attrNameLst>
                                      </p:cBhvr>
                                      <p:tavLst>
                                        <p:tav tm="0">
                                          <p:val>
                                            <p:fltVal val="0"/>
                                          </p:val>
                                        </p:tav>
                                        <p:tav tm="100000">
                                          <p:val>
                                            <p:strVal val="#ppt_w"/>
                                          </p:val>
                                        </p:tav>
                                      </p:tavLst>
                                    </p:anim>
                                    <p:anim calcmode="lin" valueType="num">
                                      <p:cBhvr>
                                        <p:cTn id="108" dur="500" fill="hold"/>
                                        <p:tgtEl>
                                          <p:spTgt spid="26"/>
                                        </p:tgtEl>
                                        <p:attrNameLst>
                                          <p:attrName>ppt_h</p:attrName>
                                        </p:attrNameLst>
                                      </p:cBhvr>
                                      <p:tavLst>
                                        <p:tav tm="0">
                                          <p:val>
                                            <p:fltVal val="0"/>
                                          </p:val>
                                        </p:tav>
                                        <p:tav tm="100000">
                                          <p:val>
                                            <p:strVal val="#ppt_h"/>
                                          </p:val>
                                        </p:tav>
                                      </p:tavLst>
                                    </p:anim>
                                    <p:animEffect transition="in" filter="fade">
                                      <p:cBhvr>
                                        <p:cTn id="109" dur="500"/>
                                        <p:tgtEl>
                                          <p:spTgt spid="26"/>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27"/>
                                        </p:tgtEl>
                                        <p:attrNameLst>
                                          <p:attrName>style.visibility</p:attrName>
                                        </p:attrNameLst>
                                      </p:cBhvr>
                                      <p:to>
                                        <p:strVal val="visible"/>
                                      </p:to>
                                    </p:set>
                                    <p:anim calcmode="lin" valueType="num">
                                      <p:cBhvr>
                                        <p:cTn id="112" dur="500" fill="hold"/>
                                        <p:tgtEl>
                                          <p:spTgt spid="27"/>
                                        </p:tgtEl>
                                        <p:attrNameLst>
                                          <p:attrName>ppt_w</p:attrName>
                                        </p:attrNameLst>
                                      </p:cBhvr>
                                      <p:tavLst>
                                        <p:tav tm="0">
                                          <p:val>
                                            <p:fltVal val="0"/>
                                          </p:val>
                                        </p:tav>
                                        <p:tav tm="100000">
                                          <p:val>
                                            <p:strVal val="#ppt_w"/>
                                          </p:val>
                                        </p:tav>
                                      </p:tavLst>
                                    </p:anim>
                                    <p:anim calcmode="lin" valueType="num">
                                      <p:cBhvr>
                                        <p:cTn id="113" dur="500" fill="hold"/>
                                        <p:tgtEl>
                                          <p:spTgt spid="27"/>
                                        </p:tgtEl>
                                        <p:attrNameLst>
                                          <p:attrName>ppt_h</p:attrName>
                                        </p:attrNameLst>
                                      </p:cBhvr>
                                      <p:tavLst>
                                        <p:tav tm="0">
                                          <p:val>
                                            <p:fltVal val="0"/>
                                          </p:val>
                                        </p:tav>
                                        <p:tav tm="100000">
                                          <p:val>
                                            <p:strVal val="#ppt_h"/>
                                          </p:val>
                                        </p:tav>
                                      </p:tavLst>
                                    </p:anim>
                                    <p:animEffect transition="in" filter="fade">
                                      <p:cBhvr>
                                        <p:cTn id="114" dur="500"/>
                                        <p:tgtEl>
                                          <p:spTgt spid="27"/>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28"/>
                                        </p:tgtEl>
                                        <p:attrNameLst>
                                          <p:attrName>style.visibility</p:attrName>
                                        </p:attrNameLst>
                                      </p:cBhvr>
                                      <p:to>
                                        <p:strVal val="visible"/>
                                      </p:to>
                                    </p:set>
                                    <p:anim calcmode="lin" valueType="num">
                                      <p:cBhvr>
                                        <p:cTn id="117" dur="500" fill="hold"/>
                                        <p:tgtEl>
                                          <p:spTgt spid="28"/>
                                        </p:tgtEl>
                                        <p:attrNameLst>
                                          <p:attrName>ppt_w</p:attrName>
                                        </p:attrNameLst>
                                      </p:cBhvr>
                                      <p:tavLst>
                                        <p:tav tm="0">
                                          <p:val>
                                            <p:fltVal val="0"/>
                                          </p:val>
                                        </p:tav>
                                        <p:tav tm="100000">
                                          <p:val>
                                            <p:strVal val="#ppt_w"/>
                                          </p:val>
                                        </p:tav>
                                      </p:tavLst>
                                    </p:anim>
                                    <p:anim calcmode="lin" valueType="num">
                                      <p:cBhvr>
                                        <p:cTn id="118" dur="500" fill="hold"/>
                                        <p:tgtEl>
                                          <p:spTgt spid="28"/>
                                        </p:tgtEl>
                                        <p:attrNameLst>
                                          <p:attrName>ppt_h</p:attrName>
                                        </p:attrNameLst>
                                      </p:cBhvr>
                                      <p:tavLst>
                                        <p:tav tm="0">
                                          <p:val>
                                            <p:fltVal val="0"/>
                                          </p:val>
                                        </p:tav>
                                        <p:tav tm="100000">
                                          <p:val>
                                            <p:strVal val="#ppt_h"/>
                                          </p:val>
                                        </p:tav>
                                      </p:tavLst>
                                    </p:anim>
                                    <p:animEffect transition="in" filter="fade">
                                      <p:cBhvr>
                                        <p:cTn id="119" dur="500"/>
                                        <p:tgtEl>
                                          <p:spTgt spid="28"/>
                                        </p:tgtEl>
                                      </p:cBhvr>
                                    </p:animEffect>
                                  </p:childTnLst>
                                </p:cTn>
                              </p:par>
                              <p:par>
                                <p:cTn id="120" presetID="53" presetClass="entr" presetSubtype="16" fill="hold" grpId="0" nodeType="withEffect">
                                  <p:stCondLst>
                                    <p:cond delay="0"/>
                                  </p:stCondLst>
                                  <p:childTnLst>
                                    <p:set>
                                      <p:cBhvr>
                                        <p:cTn id="121" dur="1" fill="hold">
                                          <p:stCondLst>
                                            <p:cond delay="0"/>
                                          </p:stCondLst>
                                        </p:cTn>
                                        <p:tgtEl>
                                          <p:spTgt spid="29"/>
                                        </p:tgtEl>
                                        <p:attrNameLst>
                                          <p:attrName>style.visibility</p:attrName>
                                        </p:attrNameLst>
                                      </p:cBhvr>
                                      <p:to>
                                        <p:strVal val="visible"/>
                                      </p:to>
                                    </p:set>
                                    <p:anim calcmode="lin" valueType="num">
                                      <p:cBhvr>
                                        <p:cTn id="122" dur="500" fill="hold"/>
                                        <p:tgtEl>
                                          <p:spTgt spid="29"/>
                                        </p:tgtEl>
                                        <p:attrNameLst>
                                          <p:attrName>ppt_w</p:attrName>
                                        </p:attrNameLst>
                                      </p:cBhvr>
                                      <p:tavLst>
                                        <p:tav tm="0">
                                          <p:val>
                                            <p:fltVal val="0"/>
                                          </p:val>
                                        </p:tav>
                                        <p:tav tm="100000">
                                          <p:val>
                                            <p:strVal val="#ppt_w"/>
                                          </p:val>
                                        </p:tav>
                                      </p:tavLst>
                                    </p:anim>
                                    <p:anim calcmode="lin" valueType="num">
                                      <p:cBhvr>
                                        <p:cTn id="123" dur="500" fill="hold"/>
                                        <p:tgtEl>
                                          <p:spTgt spid="29"/>
                                        </p:tgtEl>
                                        <p:attrNameLst>
                                          <p:attrName>ppt_h</p:attrName>
                                        </p:attrNameLst>
                                      </p:cBhvr>
                                      <p:tavLst>
                                        <p:tav tm="0">
                                          <p:val>
                                            <p:fltVal val="0"/>
                                          </p:val>
                                        </p:tav>
                                        <p:tav tm="100000">
                                          <p:val>
                                            <p:strVal val="#ppt_h"/>
                                          </p:val>
                                        </p:tav>
                                      </p:tavLst>
                                    </p:anim>
                                    <p:animEffect transition="in" filter="fade">
                                      <p:cBhvr>
                                        <p:cTn id="124" dur="500"/>
                                        <p:tgtEl>
                                          <p:spTgt spid="29"/>
                                        </p:tgtEl>
                                      </p:cBhvr>
                                    </p:animEffect>
                                  </p:childTnLst>
                                </p:cTn>
                              </p:par>
                              <p:par>
                                <p:cTn id="125" presetID="53" presetClass="entr" presetSubtype="16" fill="hold" grpId="0" nodeType="withEffect">
                                  <p:stCondLst>
                                    <p:cond delay="0"/>
                                  </p:stCondLst>
                                  <p:childTnLst>
                                    <p:set>
                                      <p:cBhvr>
                                        <p:cTn id="126" dur="1" fill="hold">
                                          <p:stCondLst>
                                            <p:cond delay="0"/>
                                          </p:stCondLst>
                                        </p:cTn>
                                        <p:tgtEl>
                                          <p:spTgt spid="30"/>
                                        </p:tgtEl>
                                        <p:attrNameLst>
                                          <p:attrName>style.visibility</p:attrName>
                                        </p:attrNameLst>
                                      </p:cBhvr>
                                      <p:to>
                                        <p:strVal val="visible"/>
                                      </p:to>
                                    </p:set>
                                    <p:anim calcmode="lin" valueType="num">
                                      <p:cBhvr>
                                        <p:cTn id="127" dur="500" fill="hold"/>
                                        <p:tgtEl>
                                          <p:spTgt spid="30"/>
                                        </p:tgtEl>
                                        <p:attrNameLst>
                                          <p:attrName>ppt_w</p:attrName>
                                        </p:attrNameLst>
                                      </p:cBhvr>
                                      <p:tavLst>
                                        <p:tav tm="0">
                                          <p:val>
                                            <p:fltVal val="0"/>
                                          </p:val>
                                        </p:tav>
                                        <p:tav tm="100000">
                                          <p:val>
                                            <p:strVal val="#ppt_w"/>
                                          </p:val>
                                        </p:tav>
                                      </p:tavLst>
                                    </p:anim>
                                    <p:anim calcmode="lin" valueType="num">
                                      <p:cBhvr>
                                        <p:cTn id="128" dur="500" fill="hold"/>
                                        <p:tgtEl>
                                          <p:spTgt spid="30"/>
                                        </p:tgtEl>
                                        <p:attrNameLst>
                                          <p:attrName>ppt_h</p:attrName>
                                        </p:attrNameLst>
                                      </p:cBhvr>
                                      <p:tavLst>
                                        <p:tav tm="0">
                                          <p:val>
                                            <p:fltVal val="0"/>
                                          </p:val>
                                        </p:tav>
                                        <p:tav tm="100000">
                                          <p:val>
                                            <p:strVal val="#ppt_h"/>
                                          </p:val>
                                        </p:tav>
                                      </p:tavLst>
                                    </p:anim>
                                    <p:animEffect transition="in" filter="fade">
                                      <p:cBhvr>
                                        <p:cTn id="129" dur="500"/>
                                        <p:tgtEl>
                                          <p:spTgt spid="30"/>
                                        </p:tgtEl>
                                      </p:cBhvr>
                                    </p:animEffect>
                                  </p:childTnLst>
                                </p:cTn>
                              </p:par>
                              <p:par>
                                <p:cTn id="130" presetID="53" presetClass="entr" presetSubtype="16" fill="hold" grpId="0" nodeType="withEffect">
                                  <p:stCondLst>
                                    <p:cond delay="0"/>
                                  </p:stCondLst>
                                  <p:childTnLst>
                                    <p:set>
                                      <p:cBhvr>
                                        <p:cTn id="131" dur="1" fill="hold">
                                          <p:stCondLst>
                                            <p:cond delay="0"/>
                                          </p:stCondLst>
                                        </p:cTn>
                                        <p:tgtEl>
                                          <p:spTgt spid="31"/>
                                        </p:tgtEl>
                                        <p:attrNameLst>
                                          <p:attrName>style.visibility</p:attrName>
                                        </p:attrNameLst>
                                      </p:cBhvr>
                                      <p:to>
                                        <p:strVal val="visible"/>
                                      </p:to>
                                    </p:set>
                                    <p:anim calcmode="lin" valueType="num">
                                      <p:cBhvr>
                                        <p:cTn id="132" dur="500" fill="hold"/>
                                        <p:tgtEl>
                                          <p:spTgt spid="31"/>
                                        </p:tgtEl>
                                        <p:attrNameLst>
                                          <p:attrName>ppt_w</p:attrName>
                                        </p:attrNameLst>
                                      </p:cBhvr>
                                      <p:tavLst>
                                        <p:tav tm="0">
                                          <p:val>
                                            <p:fltVal val="0"/>
                                          </p:val>
                                        </p:tav>
                                        <p:tav tm="100000">
                                          <p:val>
                                            <p:strVal val="#ppt_w"/>
                                          </p:val>
                                        </p:tav>
                                      </p:tavLst>
                                    </p:anim>
                                    <p:anim calcmode="lin" valueType="num">
                                      <p:cBhvr>
                                        <p:cTn id="133" dur="500" fill="hold"/>
                                        <p:tgtEl>
                                          <p:spTgt spid="31"/>
                                        </p:tgtEl>
                                        <p:attrNameLst>
                                          <p:attrName>ppt_h</p:attrName>
                                        </p:attrNameLst>
                                      </p:cBhvr>
                                      <p:tavLst>
                                        <p:tav tm="0">
                                          <p:val>
                                            <p:fltVal val="0"/>
                                          </p:val>
                                        </p:tav>
                                        <p:tav tm="100000">
                                          <p:val>
                                            <p:strVal val="#ppt_h"/>
                                          </p:val>
                                        </p:tav>
                                      </p:tavLst>
                                    </p:anim>
                                    <p:animEffect transition="in" filter="fade">
                                      <p:cBhvr>
                                        <p:cTn id="134" dur="500"/>
                                        <p:tgtEl>
                                          <p:spTgt spid="31"/>
                                        </p:tgtEl>
                                      </p:cBhvr>
                                    </p:animEffect>
                                  </p:childTnLst>
                                </p:cTn>
                              </p:par>
                              <p:par>
                                <p:cTn id="135" presetID="53" presetClass="entr" presetSubtype="16" fill="hold" grpId="0" nodeType="withEffect">
                                  <p:stCondLst>
                                    <p:cond delay="0"/>
                                  </p:stCondLst>
                                  <p:childTnLst>
                                    <p:set>
                                      <p:cBhvr>
                                        <p:cTn id="136" dur="1" fill="hold">
                                          <p:stCondLst>
                                            <p:cond delay="0"/>
                                          </p:stCondLst>
                                        </p:cTn>
                                        <p:tgtEl>
                                          <p:spTgt spid="32"/>
                                        </p:tgtEl>
                                        <p:attrNameLst>
                                          <p:attrName>style.visibility</p:attrName>
                                        </p:attrNameLst>
                                      </p:cBhvr>
                                      <p:to>
                                        <p:strVal val="visible"/>
                                      </p:to>
                                    </p:set>
                                    <p:anim calcmode="lin" valueType="num">
                                      <p:cBhvr>
                                        <p:cTn id="137" dur="500" fill="hold"/>
                                        <p:tgtEl>
                                          <p:spTgt spid="32"/>
                                        </p:tgtEl>
                                        <p:attrNameLst>
                                          <p:attrName>ppt_w</p:attrName>
                                        </p:attrNameLst>
                                      </p:cBhvr>
                                      <p:tavLst>
                                        <p:tav tm="0">
                                          <p:val>
                                            <p:fltVal val="0"/>
                                          </p:val>
                                        </p:tav>
                                        <p:tav tm="100000">
                                          <p:val>
                                            <p:strVal val="#ppt_w"/>
                                          </p:val>
                                        </p:tav>
                                      </p:tavLst>
                                    </p:anim>
                                    <p:anim calcmode="lin" valueType="num">
                                      <p:cBhvr>
                                        <p:cTn id="138" dur="500" fill="hold"/>
                                        <p:tgtEl>
                                          <p:spTgt spid="32"/>
                                        </p:tgtEl>
                                        <p:attrNameLst>
                                          <p:attrName>ppt_h</p:attrName>
                                        </p:attrNameLst>
                                      </p:cBhvr>
                                      <p:tavLst>
                                        <p:tav tm="0">
                                          <p:val>
                                            <p:fltVal val="0"/>
                                          </p:val>
                                        </p:tav>
                                        <p:tav tm="100000">
                                          <p:val>
                                            <p:strVal val="#ppt_h"/>
                                          </p:val>
                                        </p:tav>
                                      </p:tavLst>
                                    </p:anim>
                                    <p:animEffect transition="in" filter="fade">
                                      <p:cBhvr>
                                        <p:cTn id="139" dur="500"/>
                                        <p:tgtEl>
                                          <p:spTgt spid="32"/>
                                        </p:tgtEl>
                                      </p:cBhvr>
                                    </p:animEffect>
                                  </p:childTnLst>
                                </p:cTn>
                              </p:par>
                              <p:par>
                                <p:cTn id="140" presetID="53" presetClass="entr" presetSubtype="16" fill="hold" grpId="0" nodeType="withEffect">
                                  <p:stCondLst>
                                    <p:cond delay="0"/>
                                  </p:stCondLst>
                                  <p:childTnLst>
                                    <p:set>
                                      <p:cBhvr>
                                        <p:cTn id="141" dur="1" fill="hold">
                                          <p:stCondLst>
                                            <p:cond delay="0"/>
                                          </p:stCondLst>
                                        </p:cTn>
                                        <p:tgtEl>
                                          <p:spTgt spid="33"/>
                                        </p:tgtEl>
                                        <p:attrNameLst>
                                          <p:attrName>style.visibility</p:attrName>
                                        </p:attrNameLst>
                                      </p:cBhvr>
                                      <p:to>
                                        <p:strVal val="visible"/>
                                      </p:to>
                                    </p:set>
                                    <p:anim calcmode="lin" valueType="num">
                                      <p:cBhvr>
                                        <p:cTn id="142" dur="500" fill="hold"/>
                                        <p:tgtEl>
                                          <p:spTgt spid="33"/>
                                        </p:tgtEl>
                                        <p:attrNameLst>
                                          <p:attrName>ppt_w</p:attrName>
                                        </p:attrNameLst>
                                      </p:cBhvr>
                                      <p:tavLst>
                                        <p:tav tm="0">
                                          <p:val>
                                            <p:fltVal val="0"/>
                                          </p:val>
                                        </p:tav>
                                        <p:tav tm="100000">
                                          <p:val>
                                            <p:strVal val="#ppt_w"/>
                                          </p:val>
                                        </p:tav>
                                      </p:tavLst>
                                    </p:anim>
                                    <p:anim calcmode="lin" valueType="num">
                                      <p:cBhvr>
                                        <p:cTn id="143" dur="500" fill="hold"/>
                                        <p:tgtEl>
                                          <p:spTgt spid="33"/>
                                        </p:tgtEl>
                                        <p:attrNameLst>
                                          <p:attrName>ppt_h</p:attrName>
                                        </p:attrNameLst>
                                      </p:cBhvr>
                                      <p:tavLst>
                                        <p:tav tm="0">
                                          <p:val>
                                            <p:fltVal val="0"/>
                                          </p:val>
                                        </p:tav>
                                        <p:tav tm="100000">
                                          <p:val>
                                            <p:strVal val="#ppt_h"/>
                                          </p:val>
                                        </p:tav>
                                      </p:tavLst>
                                    </p:anim>
                                    <p:animEffect transition="in" filter="fade">
                                      <p:cBhvr>
                                        <p:cTn id="144" dur="500"/>
                                        <p:tgtEl>
                                          <p:spTgt spid="33"/>
                                        </p:tgtEl>
                                      </p:cBhvr>
                                    </p:animEffect>
                                  </p:childTnLst>
                                </p:cTn>
                              </p:par>
                              <p:par>
                                <p:cTn id="145" presetID="53" presetClass="entr" presetSubtype="16" fill="hold" grpId="0" nodeType="withEffect">
                                  <p:stCondLst>
                                    <p:cond delay="0"/>
                                  </p:stCondLst>
                                  <p:childTnLst>
                                    <p:set>
                                      <p:cBhvr>
                                        <p:cTn id="146" dur="1" fill="hold">
                                          <p:stCondLst>
                                            <p:cond delay="0"/>
                                          </p:stCondLst>
                                        </p:cTn>
                                        <p:tgtEl>
                                          <p:spTgt spid="34"/>
                                        </p:tgtEl>
                                        <p:attrNameLst>
                                          <p:attrName>style.visibility</p:attrName>
                                        </p:attrNameLst>
                                      </p:cBhvr>
                                      <p:to>
                                        <p:strVal val="visible"/>
                                      </p:to>
                                    </p:set>
                                    <p:anim calcmode="lin" valueType="num">
                                      <p:cBhvr>
                                        <p:cTn id="147" dur="500" fill="hold"/>
                                        <p:tgtEl>
                                          <p:spTgt spid="34"/>
                                        </p:tgtEl>
                                        <p:attrNameLst>
                                          <p:attrName>ppt_w</p:attrName>
                                        </p:attrNameLst>
                                      </p:cBhvr>
                                      <p:tavLst>
                                        <p:tav tm="0">
                                          <p:val>
                                            <p:fltVal val="0"/>
                                          </p:val>
                                        </p:tav>
                                        <p:tav tm="100000">
                                          <p:val>
                                            <p:strVal val="#ppt_w"/>
                                          </p:val>
                                        </p:tav>
                                      </p:tavLst>
                                    </p:anim>
                                    <p:anim calcmode="lin" valueType="num">
                                      <p:cBhvr>
                                        <p:cTn id="148" dur="500" fill="hold"/>
                                        <p:tgtEl>
                                          <p:spTgt spid="34"/>
                                        </p:tgtEl>
                                        <p:attrNameLst>
                                          <p:attrName>ppt_h</p:attrName>
                                        </p:attrNameLst>
                                      </p:cBhvr>
                                      <p:tavLst>
                                        <p:tav tm="0">
                                          <p:val>
                                            <p:fltVal val="0"/>
                                          </p:val>
                                        </p:tav>
                                        <p:tav tm="100000">
                                          <p:val>
                                            <p:strVal val="#ppt_h"/>
                                          </p:val>
                                        </p:tav>
                                      </p:tavLst>
                                    </p:anim>
                                    <p:animEffect transition="in" filter="fade">
                                      <p:cBhvr>
                                        <p:cTn id="149"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20" grpId="0" animBg="1"/>
      <p:bldP spid="21" grpId="0" animBg="1"/>
      <p:bldP spid="22" grpId="0"/>
      <p:bldP spid="23" grpId="0"/>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39F769F-821F-4454-B97E-E35C8F5679ED}"/>
              </a:ext>
            </a:extLst>
          </p:cNvPr>
          <p:cNvSpPr>
            <a:spLocks noGrp="1"/>
          </p:cNvSpPr>
          <p:nvPr>
            <p:ph type="title"/>
          </p:nvPr>
        </p:nvSpPr>
        <p:spPr/>
        <p:txBody>
          <a:bodyPr/>
          <a:lstStyle/>
          <a:p>
            <a:r>
              <a:rPr lang="en-US" dirty="0">
                <a:solidFill>
                  <a:schemeClr val="accent2"/>
                </a:solidFill>
              </a:rPr>
              <a:t>Semisupervised Learning</a:t>
            </a:r>
          </a:p>
        </p:txBody>
      </p:sp>
      <p:sp>
        <p:nvSpPr>
          <p:cNvPr id="3" name="Content Placeholder 2">
            <a:extLst>
              <a:ext uri="{FF2B5EF4-FFF2-40B4-BE49-F238E27FC236}">
                <a16:creationId xmlns:a16="http://schemas.microsoft.com/office/drawing/2014/main" xmlns="" id="{1A331551-6FC2-4E9F-A9F4-164B84257E00}"/>
              </a:ext>
            </a:extLst>
          </p:cNvPr>
          <p:cNvSpPr>
            <a:spLocks noGrp="1"/>
          </p:cNvSpPr>
          <p:nvPr>
            <p:ph idx="1"/>
          </p:nvPr>
        </p:nvSpPr>
        <p:spPr/>
        <p:txBody>
          <a:bodyPr/>
          <a:lstStyle/>
          <a:p>
            <a:r>
              <a:rPr lang="en-US" dirty="0"/>
              <a:t>Labeling data is a time-consuming (and costly) undertaking. </a:t>
            </a:r>
          </a:p>
          <a:p>
            <a:r>
              <a:rPr lang="en-US" dirty="0"/>
              <a:t>You may often have plenty of unlabeled data, and a smaller amount of labeled data.</a:t>
            </a:r>
          </a:p>
          <a:p>
            <a:r>
              <a:rPr lang="en-US" dirty="0"/>
              <a:t>Semisupervised learning is a form of machine learning that can accept partially </a:t>
            </a:r>
            <a:r>
              <a:rPr lang="en-US" i="1" dirty="0"/>
              <a:t>labeled</a:t>
            </a:r>
            <a:r>
              <a:rPr lang="en-US" dirty="0"/>
              <a:t> data.</a:t>
            </a:r>
          </a:p>
          <a:p>
            <a:r>
              <a:rPr lang="en-US" dirty="0"/>
              <a:t>Most semisupervised learning algorithms are combinations of unsupervised and supervised algorithms.</a:t>
            </a:r>
          </a:p>
          <a:p>
            <a:endParaRPr lang="en-US" dirty="0"/>
          </a:p>
        </p:txBody>
      </p:sp>
      <p:sp>
        <p:nvSpPr>
          <p:cNvPr id="5" name="TextBox 4">
            <a:extLst>
              <a:ext uri="{FF2B5EF4-FFF2-40B4-BE49-F238E27FC236}">
                <a16:creationId xmlns:a16="http://schemas.microsoft.com/office/drawing/2014/main" xmlns="" id="{D2BD4BE3-99F6-4F06-8A40-2C5ED54AE5C4}"/>
              </a:ext>
            </a:extLst>
          </p:cNvPr>
          <p:cNvSpPr txBox="1"/>
          <p:nvPr/>
        </p:nvSpPr>
        <p:spPr>
          <a:xfrm>
            <a:off x="4343400" y="5334000"/>
            <a:ext cx="6953597" cy="646331"/>
          </a:xfrm>
          <a:prstGeom prst="rect">
            <a:avLst/>
          </a:prstGeom>
          <a:noFill/>
        </p:spPr>
        <p:txBody>
          <a:bodyPr wrap="square" rtlCol="0">
            <a:spAutoFit/>
          </a:bodyPr>
          <a:lstStyle/>
          <a:p>
            <a:r>
              <a:rPr lang="en-US" dirty="0"/>
              <a:t>If you think of Google Photos- you label a family member once, and the system identifies that person in your other photos.</a:t>
            </a:r>
          </a:p>
        </p:txBody>
      </p:sp>
    </p:spTree>
    <p:extLst>
      <p:ext uri="{BB962C8B-B14F-4D97-AF65-F5344CB8AC3E}">
        <p14:creationId xmlns:p14="http://schemas.microsoft.com/office/powerpoint/2010/main" val="1292640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39F769F-821F-4454-B97E-E35C8F5679ED}"/>
              </a:ext>
            </a:extLst>
          </p:cNvPr>
          <p:cNvSpPr>
            <a:spLocks noGrp="1"/>
          </p:cNvSpPr>
          <p:nvPr>
            <p:ph type="title"/>
          </p:nvPr>
        </p:nvSpPr>
        <p:spPr/>
        <p:txBody>
          <a:bodyPr/>
          <a:lstStyle/>
          <a:p>
            <a:r>
              <a:rPr lang="en-US" dirty="0" err="1">
                <a:solidFill>
                  <a:schemeClr val="accent2"/>
                </a:solidFill>
              </a:rPr>
              <a:t>Semisupervised</a:t>
            </a:r>
            <a:r>
              <a:rPr lang="en-US" dirty="0">
                <a:solidFill>
                  <a:schemeClr val="accent2"/>
                </a:solidFill>
              </a:rPr>
              <a:t> Learning Example</a:t>
            </a:r>
          </a:p>
        </p:txBody>
      </p:sp>
      <p:sp>
        <p:nvSpPr>
          <p:cNvPr id="3" name="Content Placeholder 2">
            <a:extLst>
              <a:ext uri="{FF2B5EF4-FFF2-40B4-BE49-F238E27FC236}">
                <a16:creationId xmlns:a16="http://schemas.microsoft.com/office/drawing/2014/main" xmlns="" id="{1A331551-6FC2-4E9F-A9F4-164B84257E00}"/>
              </a:ext>
            </a:extLst>
          </p:cNvPr>
          <p:cNvSpPr>
            <a:spLocks noGrp="1"/>
          </p:cNvSpPr>
          <p:nvPr>
            <p:ph idx="1"/>
          </p:nvPr>
        </p:nvSpPr>
        <p:spPr/>
        <p:txBody>
          <a:bodyPr/>
          <a:lstStyle/>
          <a:p>
            <a:r>
              <a:rPr lang="en-US" dirty="0"/>
              <a:t>This semisupervised learning example has two classes, thunderbolts and clouds. </a:t>
            </a:r>
          </a:p>
          <a:p>
            <a:r>
              <a:rPr lang="en-US" dirty="0"/>
              <a:t>The unlabeled circles help classify a new instance, designated by a cross.</a:t>
            </a:r>
          </a:p>
        </p:txBody>
      </p:sp>
      <p:sp>
        <p:nvSpPr>
          <p:cNvPr id="4" name="Rectangle 3">
            <a:extLst>
              <a:ext uri="{FF2B5EF4-FFF2-40B4-BE49-F238E27FC236}">
                <a16:creationId xmlns:a16="http://schemas.microsoft.com/office/drawing/2014/main" xmlns="" id="{C16ABE24-72DC-4BA9-8601-3509753A5E73}"/>
              </a:ext>
            </a:extLst>
          </p:cNvPr>
          <p:cNvSpPr/>
          <p:nvPr/>
        </p:nvSpPr>
        <p:spPr>
          <a:xfrm>
            <a:off x="3962400" y="2895601"/>
            <a:ext cx="7120734" cy="341962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Lightning Bolt 5">
            <a:extLst>
              <a:ext uri="{FF2B5EF4-FFF2-40B4-BE49-F238E27FC236}">
                <a16:creationId xmlns:a16="http://schemas.microsoft.com/office/drawing/2014/main" xmlns="" id="{AF1CFA56-6CED-4766-8DFD-3CB10940C560}"/>
              </a:ext>
            </a:extLst>
          </p:cNvPr>
          <p:cNvSpPr/>
          <p:nvPr/>
        </p:nvSpPr>
        <p:spPr>
          <a:xfrm>
            <a:off x="7195307" y="4580161"/>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loud 6">
            <a:extLst>
              <a:ext uri="{FF2B5EF4-FFF2-40B4-BE49-F238E27FC236}">
                <a16:creationId xmlns:a16="http://schemas.microsoft.com/office/drawing/2014/main" xmlns="" id="{18F39652-CA7D-445E-A067-2D49F9251AA8}"/>
              </a:ext>
            </a:extLst>
          </p:cNvPr>
          <p:cNvSpPr/>
          <p:nvPr/>
        </p:nvSpPr>
        <p:spPr>
          <a:xfrm>
            <a:off x="7723759" y="4863278"/>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loud 7">
            <a:extLst>
              <a:ext uri="{FF2B5EF4-FFF2-40B4-BE49-F238E27FC236}">
                <a16:creationId xmlns:a16="http://schemas.microsoft.com/office/drawing/2014/main" xmlns="" id="{0FE1D6F2-6CAE-4648-9566-D1ED74A07C79}"/>
              </a:ext>
            </a:extLst>
          </p:cNvPr>
          <p:cNvSpPr/>
          <p:nvPr/>
        </p:nvSpPr>
        <p:spPr>
          <a:xfrm>
            <a:off x="7966497" y="4470650"/>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loud 8">
            <a:extLst>
              <a:ext uri="{FF2B5EF4-FFF2-40B4-BE49-F238E27FC236}">
                <a16:creationId xmlns:a16="http://schemas.microsoft.com/office/drawing/2014/main" xmlns="" id="{0C18A112-7AE1-4BD6-8458-4C61924C10FE}"/>
              </a:ext>
            </a:extLst>
          </p:cNvPr>
          <p:cNvSpPr/>
          <p:nvPr/>
        </p:nvSpPr>
        <p:spPr>
          <a:xfrm>
            <a:off x="7989704" y="5110777"/>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loud 9">
            <a:extLst>
              <a:ext uri="{FF2B5EF4-FFF2-40B4-BE49-F238E27FC236}">
                <a16:creationId xmlns:a16="http://schemas.microsoft.com/office/drawing/2014/main" xmlns="" id="{1651A513-FB84-4EC3-BD3A-77DCD66BAD53}"/>
              </a:ext>
            </a:extLst>
          </p:cNvPr>
          <p:cNvSpPr/>
          <p:nvPr/>
        </p:nvSpPr>
        <p:spPr>
          <a:xfrm>
            <a:off x="7516046" y="5442387"/>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loud 10">
            <a:extLst>
              <a:ext uri="{FF2B5EF4-FFF2-40B4-BE49-F238E27FC236}">
                <a16:creationId xmlns:a16="http://schemas.microsoft.com/office/drawing/2014/main" xmlns="" id="{45312D61-42B3-42D2-ACEE-7A3D0559F96A}"/>
              </a:ext>
            </a:extLst>
          </p:cNvPr>
          <p:cNvSpPr/>
          <p:nvPr/>
        </p:nvSpPr>
        <p:spPr>
          <a:xfrm>
            <a:off x="8707442" y="4149422"/>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loud 11">
            <a:extLst>
              <a:ext uri="{FF2B5EF4-FFF2-40B4-BE49-F238E27FC236}">
                <a16:creationId xmlns:a16="http://schemas.microsoft.com/office/drawing/2014/main" xmlns="" id="{530C9A43-64CA-4E2F-BCF1-5143AEDE5B50}"/>
              </a:ext>
            </a:extLst>
          </p:cNvPr>
          <p:cNvSpPr/>
          <p:nvPr/>
        </p:nvSpPr>
        <p:spPr>
          <a:xfrm>
            <a:off x="9517339" y="5717565"/>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loud 12">
            <a:extLst>
              <a:ext uri="{FF2B5EF4-FFF2-40B4-BE49-F238E27FC236}">
                <a16:creationId xmlns:a16="http://schemas.microsoft.com/office/drawing/2014/main" xmlns="" id="{C8B8FB0A-A93E-4E73-9D0A-14D0A5EDA7C5}"/>
              </a:ext>
            </a:extLst>
          </p:cNvPr>
          <p:cNvSpPr/>
          <p:nvPr/>
        </p:nvSpPr>
        <p:spPr>
          <a:xfrm>
            <a:off x="6795505" y="5756064"/>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loud 13">
            <a:extLst>
              <a:ext uri="{FF2B5EF4-FFF2-40B4-BE49-F238E27FC236}">
                <a16:creationId xmlns:a16="http://schemas.microsoft.com/office/drawing/2014/main" xmlns="" id="{3A6D7C54-BA2C-4B53-8094-A0BD47B8EAAE}"/>
              </a:ext>
            </a:extLst>
          </p:cNvPr>
          <p:cNvSpPr/>
          <p:nvPr/>
        </p:nvSpPr>
        <p:spPr>
          <a:xfrm>
            <a:off x="8864037" y="4580161"/>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loud 14">
            <a:extLst>
              <a:ext uri="{FF2B5EF4-FFF2-40B4-BE49-F238E27FC236}">
                <a16:creationId xmlns:a16="http://schemas.microsoft.com/office/drawing/2014/main" xmlns="" id="{F2BBE7BB-2138-44FF-9F3E-169612EA2275}"/>
              </a:ext>
            </a:extLst>
          </p:cNvPr>
          <p:cNvSpPr/>
          <p:nvPr/>
        </p:nvSpPr>
        <p:spPr>
          <a:xfrm>
            <a:off x="9796951" y="3665720"/>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loud 15">
            <a:extLst>
              <a:ext uri="{FF2B5EF4-FFF2-40B4-BE49-F238E27FC236}">
                <a16:creationId xmlns:a16="http://schemas.microsoft.com/office/drawing/2014/main" xmlns="" id="{7119F6D4-C236-4225-8335-D94608A45549}"/>
              </a:ext>
            </a:extLst>
          </p:cNvPr>
          <p:cNvSpPr/>
          <p:nvPr/>
        </p:nvSpPr>
        <p:spPr>
          <a:xfrm>
            <a:off x="8394248" y="4773538"/>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ightning Bolt 16">
            <a:extLst>
              <a:ext uri="{FF2B5EF4-FFF2-40B4-BE49-F238E27FC236}">
                <a16:creationId xmlns:a16="http://schemas.microsoft.com/office/drawing/2014/main" xmlns="" id="{8E7FAEF8-6518-4FF8-ACCD-04D668EB8E78}"/>
              </a:ext>
            </a:extLst>
          </p:cNvPr>
          <p:cNvSpPr/>
          <p:nvPr/>
        </p:nvSpPr>
        <p:spPr>
          <a:xfrm>
            <a:off x="6868500" y="4834523"/>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ightning Bolt 17">
            <a:extLst>
              <a:ext uri="{FF2B5EF4-FFF2-40B4-BE49-F238E27FC236}">
                <a16:creationId xmlns:a16="http://schemas.microsoft.com/office/drawing/2014/main" xmlns="" id="{765A7D39-4ECE-4EA1-9BC9-7480CB00CF47}"/>
              </a:ext>
            </a:extLst>
          </p:cNvPr>
          <p:cNvSpPr/>
          <p:nvPr/>
        </p:nvSpPr>
        <p:spPr>
          <a:xfrm>
            <a:off x="7830849" y="3583965"/>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Lightning Bolt 18">
            <a:extLst>
              <a:ext uri="{FF2B5EF4-FFF2-40B4-BE49-F238E27FC236}">
                <a16:creationId xmlns:a16="http://schemas.microsoft.com/office/drawing/2014/main" xmlns="" id="{0B7F1B4C-D6D5-4F50-9BA6-B1597EE2D1FF}"/>
              </a:ext>
            </a:extLst>
          </p:cNvPr>
          <p:cNvSpPr/>
          <p:nvPr/>
        </p:nvSpPr>
        <p:spPr>
          <a:xfrm>
            <a:off x="5197161" y="3717487"/>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Lightning Bolt 19">
            <a:extLst>
              <a:ext uri="{FF2B5EF4-FFF2-40B4-BE49-F238E27FC236}">
                <a16:creationId xmlns:a16="http://schemas.microsoft.com/office/drawing/2014/main" xmlns="" id="{2431A66B-FED6-4EB1-9BF6-F64FB97EA5F9}"/>
              </a:ext>
            </a:extLst>
          </p:cNvPr>
          <p:cNvSpPr/>
          <p:nvPr/>
        </p:nvSpPr>
        <p:spPr>
          <a:xfrm>
            <a:off x="6058604" y="3851010"/>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Lightning Bolt 20">
            <a:extLst>
              <a:ext uri="{FF2B5EF4-FFF2-40B4-BE49-F238E27FC236}">
                <a16:creationId xmlns:a16="http://schemas.microsoft.com/office/drawing/2014/main" xmlns="" id="{9732D3E8-61E6-4BC1-9765-AB5EAE41A2C2}"/>
              </a:ext>
            </a:extLst>
          </p:cNvPr>
          <p:cNvSpPr/>
          <p:nvPr/>
        </p:nvSpPr>
        <p:spPr>
          <a:xfrm>
            <a:off x="5877568" y="5037109"/>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Lightning Bolt 21">
            <a:extLst>
              <a:ext uri="{FF2B5EF4-FFF2-40B4-BE49-F238E27FC236}">
                <a16:creationId xmlns:a16="http://schemas.microsoft.com/office/drawing/2014/main" xmlns="" id="{08B9415A-0CD7-497F-9953-F97BC4CAF715}"/>
              </a:ext>
            </a:extLst>
          </p:cNvPr>
          <p:cNvSpPr/>
          <p:nvPr/>
        </p:nvSpPr>
        <p:spPr>
          <a:xfrm>
            <a:off x="6117068" y="4388842"/>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Lightning Bolt 22">
            <a:extLst>
              <a:ext uri="{FF2B5EF4-FFF2-40B4-BE49-F238E27FC236}">
                <a16:creationId xmlns:a16="http://schemas.microsoft.com/office/drawing/2014/main" xmlns="" id="{67559374-D9B3-4A4C-A0EB-B25982E5F902}"/>
              </a:ext>
            </a:extLst>
          </p:cNvPr>
          <p:cNvSpPr/>
          <p:nvPr/>
        </p:nvSpPr>
        <p:spPr>
          <a:xfrm>
            <a:off x="5197161" y="5404317"/>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Lightning Bolt 23">
            <a:extLst>
              <a:ext uri="{FF2B5EF4-FFF2-40B4-BE49-F238E27FC236}">
                <a16:creationId xmlns:a16="http://schemas.microsoft.com/office/drawing/2014/main" xmlns="" id="{999CD059-5A76-4D21-AA2C-0D6390ADC76F}"/>
              </a:ext>
            </a:extLst>
          </p:cNvPr>
          <p:cNvSpPr/>
          <p:nvPr/>
        </p:nvSpPr>
        <p:spPr>
          <a:xfrm>
            <a:off x="6953332" y="3818580"/>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Lightning Bolt 24">
            <a:extLst>
              <a:ext uri="{FF2B5EF4-FFF2-40B4-BE49-F238E27FC236}">
                <a16:creationId xmlns:a16="http://schemas.microsoft.com/office/drawing/2014/main" xmlns="" id="{E8852D55-F59D-4148-A9FF-27F108384144}"/>
              </a:ext>
            </a:extLst>
          </p:cNvPr>
          <p:cNvSpPr/>
          <p:nvPr/>
        </p:nvSpPr>
        <p:spPr>
          <a:xfrm>
            <a:off x="6582655" y="4299303"/>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Lightning Bolt 25">
            <a:extLst>
              <a:ext uri="{FF2B5EF4-FFF2-40B4-BE49-F238E27FC236}">
                <a16:creationId xmlns:a16="http://schemas.microsoft.com/office/drawing/2014/main" xmlns="" id="{579692B7-AA28-4F06-87FE-264A213A8A3C}"/>
              </a:ext>
            </a:extLst>
          </p:cNvPr>
          <p:cNvSpPr/>
          <p:nvPr/>
        </p:nvSpPr>
        <p:spPr>
          <a:xfrm>
            <a:off x="6236818" y="5377226"/>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xmlns="" id="{8D1EC325-9A93-4F50-A1EE-8385119917B9}"/>
              </a:ext>
            </a:extLst>
          </p:cNvPr>
          <p:cNvSpPr/>
          <p:nvPr/>
        </p:nvSpPr>
        <p:spPr>
          <a:xfrm>
            <a:off x="8211976" y="5542446"/>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xmlns="" id="{E4991E89-27E4-4E7E-8969-39BCC64B45A8}"/>
              </a:ext>
            </a:extLst>
          </p:cNvPr>
          <p:cNvSpPr/>
          <p:nvPr/>
        </p:nvSpPr>
        <p:spPr>
          <a:xfrm>
            <a:off x="9736488" y="4048129"/>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loud 28">
            <a:extLst>
              <a:ext uri="{FF2B5EF4-FFF2-40B4-BE49-F238E27FC236}">
                <a16:creationId xmlns:a16="http://schemas.microsoft.com/office/drawing/2014/main" xmlns="" id="{FE78D29D-9546-4860-A943-C29C6E87C80D}"/>
              </a:ext>
            </a:extLst>
          </p:cNvPr>
          <p:cNvSpPr/>
          <p:nvPr/>
        </p:nvSpPr>
        <p:spPr>
          <a:xfrm>
            <a:off x="9457503" y="5027367"/>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Lightning Bolt 29">
            <a:extLst>
              <a:ext uri="{FF2B5EF4-FFF2-40B4-BE49-F238E27FC236}">
                <a16:creationId xmlns:a16="http://schemas.microsoft.com/office/drawing/2014/main" xmlns="" id="{B590BAC1-9A3E-40F6-9C82-F5C4C338548F}"/>
              </a:ext>
            </a:extLst>
          </p:cNvPr>
          <p:cNvSpPr/>
          <p:nvPr/>
        </p:nvSpPr>
        <p:spPr>
          <a:xfrm>
            <a:off x="9052876" y="3341623"/>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xmlns="" id="{2FB1D285-A86D-4121-A41A-F6DEA2B85676}"/>
              </a:ext>
            </a:extLst>
          </p:cNvPr>
          <p:cNvSpPr/>
          <p:nvPr/>
        </p:nvSpPr>
        <p:spPr>
          <a:xfrm>
            <a:off x="6624615" y="5182029"/>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xmlns="" id="{1C56070B-59BA-4E2E-BFB4-0A5E23019D88}"/>
              </a:ext>
            </a:extLst>
          </p:cNvPr>
          <p:cNvSpPr/>
          <p:nvPr/>
        </p:nvSpPr>
        <p:spPr>
          <a:xfrm>
            <a:off x="4103504" y="3061426"/>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xmlns="" id="{B0272D7D-5AC6-4079-926D-3C3C4D25E631}"/>
              </a:ext>
            </a:extLst>
          </p:cNvPr>
          <p:cNvSpPr txBox="1"/>
          <p:nvPr/>
        </p:nvSpPr>
        <p:spPr>
          <a:xfrm>
            <a:off x="4375306" y="2948278"/>
            <a:ext cx="2296500" cy="646331"/>
          </a:xfrm>
          <a:prstGeom prst="rect">
            <a:avLst/>
          </a:prstGeom>
          <a:noFill/>
        </p:spPr>
        <p:txBody>
          <a:bodyPr wrap="square" rtlCol="0">
            <a:spAutoFit/>
          </a:bodyPr>
          <a:lstStyle/>
          <a:p>
            <a:r>
              <a:rPr lang="en-US" dirty="0">
                <a:solidFill>
                  <a:schemeClr val="bg1"/>
                </a:solidFill>
              </a:rPr>
              <a:t>Unlabeled Data</a:t>
            </a:r>
          </a:p>
          <a:p>
            <a:r>
              <a:rPr lang="en-US" dirty="0">
                <a:solidFill>
                  <a:schemeClr val="bg1"/>
                </a:solidFill>
              </a:rPr>
              <a:t>New Data Instance</a:t>
            </a:r>
          </a:p>
        </p:txBody>
      </p:sp>
      <p:sp>
        <p:nvSpPr>
          <p:cNvPr id="35" name="Cross 34">
            <a:extLst>
              <a:ext uri="{FF2B5EF4-FFF2-40B4-BE49-F238E27FC236}">
                <a16:creationId xmlns:a16="http://schemas.microsoft.com/office/drawing/2014/main" xmlns="" id="{4AA3B092-6C38-4A7B-A6D8-7DF36CEA1443}"/>
              </a:ext>
            </a:extLst>
          </p:cNvPr>
          <p:cNvSpPr/>
          <p:nvPr/>
        </p:nvSpPr>
        <p:spPr>
          <a:xfrm>
            <a:off x="4047255" y="3293501"/>
            <a:ext cx="243197" cy="270997"/>
          </a:xfrm>
          <a:prstGeom prst="pl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xmlns="" id="{E96D8BBE-8A1D-4288-87E2-818B04FD1CC7}"/>
              </a:ext>
            </a:extLst>
          </p:cNvPr>
          <p:cNvSpPr/>
          <p:nvPr/>
        </p:nvSpPr>
        <p:spPr>
          <a:xfrm>
            <a:off x="7959924" y="5701402"/>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xmlns="" id="{A04E44D3-87F7-4D8E-94F6-0182EE02F966}"/>
              </a:ext>
            </a:extLst>
          </p:cNvPr>
          <p:cNvSpPr/>
          <p:nvPr/>
        </p:nvSpPr>
        <p:spPr>
          <a:xfrm>
            <a:off x="8792937" y="4934374"/>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xmlns="" id="{CB54E8B2-D1EE-4C5C-BA33-EBBA0F3668B7}"/>
              </a:ext>
            </a:extLst>
          </p:cNvPr>
          <p:cNvSpPr/>
          <p:nvPr/>
        </p:nvSpPr>
        <p:spPr>
          <a:xfrm>
            <a:off x="6942286" y="4476632"/>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xmlns="" id="{7F33AB84-2E9D-42D0-B128-2085AEFA4A21}"/>
              </a:ext>
            </a:extLst>
          </p:cNvPr>
          <p:cNvSpPr/>
          <p:nvPr/>
        </p:nvSpPr>
        <p:spPr>
          <a:xfrm>
            <a:off x="7247364" y="4250495"/>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xmlns="" id="{E4E0017B-4DD7-4766-AF39-7ADE8AB581F9}"/>
              </a:ext>
            </a:extLst>
          </p:cNvPr>
          <p:cNvSpPr/>
          <p:nvPr/>
        </p:nvSpPr>
        <p:spPr>
          <a:xfrm>
            <a:off x="6210783" y="4926674"/>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xmlns="" id="{3AB1F917-2E4A-410E-9C55-493B07220400}"/>
              </a:ext>
            </a:extLst>
          </p:cNvPr>
          <p:cNvSpPr/>
          <p:nvPr/>
        </p:nvSpPr>
        <p:spPr>
          <a:xfrm>
            <a:off x="5974205" y="5481400"/>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xmlns="" id="{0848D723-A269-428D-B844-DDFE2361FA85}"/>
              </a:ext>
            </a:extLst>
          </p:cNvPr>
          <p:cNvSpPr/>
          <p:nvPr/>
        </p:nvSpPr>
        <p:spPr>
          <a:xfrm>
            <a:off x="5455262" y="5009893"/>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xmlns="" id="{65439DE2-24D9-45DB-9703-87107EB52354}"/>
              </a:ext>
            </a:extLst>
          </p:cNvPr>
          <p:cNvSpPr/>
          <p:nvPr/>
        </p:nvSpPr>
        <p:spPr>
          <a:xfrm>
            <a:off x="6527667" y="4715951"/>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xmlns="" id="{03723444-A0A7-4D87-9C7B-1855E001FFC0}"/>
              </a:ext>
            </a:extLst>
          </p:cNvPr>
          <p:cNvSpPr/>
          <p:nvPr/>
        </p:nvSpPr>
        <p:spPr>
          <a:xfrm>
            <a:off x="7808818" y="5235709"/>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xmlns="" id="{870E7E97-7022-4587-B28F-C184624BA178}"/>
              </a:ext>
            </a:extLst>
          </p:cNvPr>
          <p:cNvSpPr/>
          <p:nvPr/>
        </p:nvSpPr>
        <p:spPr>
          <a:xfrm>
            <a:off x="7492692" y="5813229"/>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xmlns="" id="{469D0E14-1305-4B0E-9075-08E59DF280B5}"/>
              </a:ext>
            </a:extLst>
          </p:cNvPr>
          <p:cNvSpPr/>
          <p:nvPr/>
        </p:nvSpPr>
        <p:spPr>
          <a:xfrm>
            <a:off x="8483726" y="5353645"/>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xmlns="" id="{5BA82FB3-3A32-475C-9FAE-E68C476DBCDD}"/>
              </a:ext>
            </a:extLst>
          </p:cNvPr>
          <p:cNvSpPr/>
          <p:nvPr/>
        </p:nvSpPr>
        <p:spPr>
          <a:xfrm>
            <a:off x="8858940" y="5593286"/>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xmlns="" id="{625C0686-13EE-4796-A4E6-BF9A5E1683C5}"/>
              </a:ext>
            </a:extLst>
          </p:cNvPr>
          <p:cNvSpPr/>
          <p:nvPr/>
        </p:nvSpPr>
        <p:spPr>
          <a:xfrm>
            <a:off x="9103322" y="5425163"/>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xmlns="" id="{E2F9E3BC-E63B-417D-8BF8-F2B7FA2C7186}"/>
              </a:ext>
            </a:extLst>
          </p:cNvPr>
          <p:cNvSpPr/>
          <p:nvPr/>
        </p:nvSpPr>
        <p:spPr>
          <a:xfrm>
            <a:off x="9114174" y="5069710"/>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xmlns="" id="{98C00E48-1FBC-44E9-9BC2-791BA6F4FC22}"/>
              </a:ext>
            </a:extLst>
          </p:cNvPr>
          <p:cNvSpPr/>
          <p:nvPr/>
        </p:nvSpPr>
        <p:spPr>
          <a:xfrm>
            <a:off x="6608869" y="6041432"/>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xmlns="" id="{D422613C-7248-4D70-813F-3E26DAA847FB}"/>
              </a:ext>
            </a:extLst>
          </p:cNvPr>
          <p:cNvSpPr/>
          <p:nvPr/>
        </p:nvSpPr>
        <p:spPr>
          <a:xfrm>
            <a:off x="10068304" y="5361971"/>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xmlns="" id="{22FD0D0D-CFCA-4275-9C36-DD52B43C1AF9}"/>
              </a:ext>
            </a:extLst>
          </p:cNvPr>
          <p:cNvSpPr/>
          <p:nvPr/>
        </p:nvSpPr>
        <p:spPr>
          <a:xfrm>
            <a:off x="9170070" y="4360938"/>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xmlns="" id="{BED6B5C5-B7C9-4BAD-801B-685E7E1BAC20}"/>
              </a:ext>
            </a:extLst>
          </p:cNvPr>
          <p:cNvSpPr/>
          <p:nvPr/>
        </p:nvSpPr>
        <p:spPr>
          <a:xfrm>
            <a:off x="9575863" y="5334429"/>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xmlns="" id="{1B73D27C-51D1-4952-89B6-B5725D51323A}"/>
              </a:ext>
            </a:extLst>
          </p:cNvPr>
          <p:cNvSpPr/>
          <p:nvPr/>
        </p:nvSpPr>
        <p:spPr>
          <a:xfrm>
            <a:off x="9205178" y="4024872"/>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xmlns="" id="{CE3F0CCA-6F95-41A2-A9F8-E1727766D614}"/>
              </a:ext>
            </a:extLst>
          </p:cNvPr>
          <p:cNvSpPr/>
          <p:nvPr/>
        </p:nvSpPr>
        <p:spPr>
          <a:xfrm>
            <a:off x="7105994" y="5536346"/>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xmlns="" id="{8E0381B8-84C1-4CD1-B864-EEB76F97F6AC}"/>
              </a:ext>
            </a:extLst>
          </p:cNvPr>
          <p:cNvSpPr/>
          <p:nvPr/>
        </p:nvSpPr>
        <p:spPr>
          <a:xfrm>
            <a:off x="8642513" y="3418536"/>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xmlns="" id="{CAEACE77-1244-4728-A234-01BB3F32DC62}"/>
              </a:ext>
            </a:extLst>
          </p:cNvPr>
          <p:cNvSpPr/>
          <p:nvPr/>
        </p:nvSpPr>
        <p:spPr>
          <a:xfrm>
            <a:off x="8251532" y="3514590"/>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xmlns="" id="{A9941545-807C-499E-97C3-B326B75B0362}"/>
              </a:ext>
            </a:extLst>
          </p:cNvPr>
          <p:cNvSpPr/>
          <p:nvPr/>
        </p:nvSpPr>
        <p:spPr>
          <a:xfrm>
            <a:off x="7585069" y="3708843"/>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xmlns="" id="{C34F3C71-7E8A-4705-B150-643DF5D1920D}"/>
              </a:ext>
            </a:extLst>
          </p:cNvPr>
          <p:cNvSpPr/>
          <p:nvPr/>
        </p:nvSpPr>
        <p:spPr>
          <a:xfrm>
            <a:off x="6463256" y="3824788"/>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xmlns="" id="{F26FE107-7AA4-4542-98CA-37D5790254FD}"/>
              </a:ext>
            </a:extLst>
          </p:cNvPr>
          <p:cNvSpPr/>
          <p:nvPr/>
        </p:nvSpPr>
        <p:spPr>
          <a:xfrm>
            <a:off x="5723264" y="4262719"/>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xmlns="" id="{226B74ED-D7D2-436F-8A6F-6871EA0445FE}"/>
              </a:ext>
            </a:extLst>
          </p:cNvPr>
          <p:cNvSpPr/>
          <p:nvPr/>
        </p:nvSpPr>
        <p:spPr>
          <a:xfrm>
            <a:off x="7349267" y="5317142"/>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xmlns="" id="{EE448BE1-0B14-4BB8-90C2-4B41B00496BD}"/>
              </a:ext>
            </a:extLst>
          </p:cNvPr>
          <p:cNvSpPr/>
          <p:nvPr/>
        </p:nvSpPr>
        <p:spPr>
          <a:xfrm>
            <a:off x="5167951" y="4190986"/>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xmlns="" id="{6C94A523-5A58-4B63-B6EC-0063BDF54EA7}"/>
              </a:ext>
            </a:extLst>
          </p:cNvPr>
          <p:cNvSpPr/>
          <p:nvPr/>
        </p:nvSpPr>
        <p:spPr>
          <a:xfrm>
            <a:off x="6027706" y="5942885"/>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xmlns="" id="{3BC24444-C92E-40A2-8A97-13FB62D9EB3B}"/>
              </a:ext>
            </a:extLst>
          </p:cNvPr>
          <p:cNvSpPr/>
          <p:nvPr/>
        </p:nvSpPr>
        <p:spPr>
          <a:xfrm>
            <a:off x="7234215" y="5791629"/>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4429FE92-FE61-4709-90DD-85C5B7F4685F}"/>
              </a:ext>
            </a:extLst>
          </p:cNvPr>
          <p:cNvSpPr/>
          <p:nvPr/>
        </p:nvSpPr>
        <p:spPr>
          <a:xfrm>
            <a:off x="5447137" y="5942885"/>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xmlns="" id="{F01D6EAA-D127-425B-BA16-71BF05B9BFB9}"/>
              </a:ext>
            </a:extLst>
          </p:cNvPr>
          <p:cNvSpPr/>
          <p:nvPr/>
        </p:nvSpPr>
        <p:spPr>
          <a:xfrm>
            <a:off x="7386615" y="5944029"/>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BAE6667C-2EF4-42B1-A501-F369D06CD341}"/>
              </a:ext>
            </a:extLst>
          </p:cNvPr>
          <p:cNvSpPr/>
          <p:nvPr/>
        </p:nvSpPr>
        <p:spPr>
          <a:xfrm>
            <a:off x="10236693" y="4890311"/>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E9AA8987-E89F-4296-842F-C0C4723B537A}"/>
              </a:ext>
            </a:extLst>
          </p:cNvPr>
          <p:cNvSpPr/>
          <p:nvPr/>
        </p:nvSpPr>
        <p:spPr>
          <a:xfrm>
            <a:off x="10481075" y="4722188"/>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1EA6EA85-47CA-484B-B09B-A370BB880B28}"/>
              </a:ext>
            </a:extLst>
          </p:cNvPr>
          <p:cNvSpPr/>
          <p:nvPr/>
        </p:nvSpPr>
        <p:spPr>
          <a:xfrm>
            <a:off x="8764368" y="5241054"/>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CEA0A446-8ACB-4F15-B69F-67D09A2A55B2}"/>
              </a:ext>
            </a:extLst>
          </p:cNvPr>
          <p:cNvSpPr/>
          <p:nvPr/>
        </p:nvSpPr>
        <p:spPr>
          <a:xfrm>
            <a:off x="6240181" y="3692753"/>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79530008-C6FD-426D-8380-DCC741609D51}"/>
              </a:ext>
            </a:extLst>
          </p:cNvPr>
          <p:cNvSpPr/>
          <p:nvPr/>
        </p:nvSpPr>
        <p:spPr>
          <a:xfrm>
            <a:off x="6484563" y="3524630"/>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7CDB1E8F-CED8-4832-9C2E-BAB7B2570272}"/>
              </a:ext>
            </a:extLst>
          </p:cNvPr>
          <p:cNvSpPr/>
          <p:nvPr/>
        </p:nvSpPr>
        <p:spPr>
          <a:xfrm>
            <a:off x="4767856" y="4043496"/>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78056A25-50C7-4281-8211-0A1894186C7A}"/>
              </a:ext>
            </a:extLst>
          </p:cNvPr>
          <p:cNvSpPr/>
          <p:nvPr/>
        </p:nvSpPr>
        <p:spPr>
          <a:xfrm>
            <a:off x="9660364" y="4536232"/>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2B5A57E4-BA05-4F24-AE20-55181FF8FFCB}"/>
              </a:ext>
            </a:extLst>
          </p:cNvPr>
          <p:cNvSpPr/>
          <p:nvPr/>
        </p:nvSpPr>
        <p:spPr>
          <a:xfrm>
            <a:off x="9904746" y="4368109"/>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3AD53EF9-19F9-42D9-AA38-7E12E6D736CF}"/>
              </a:ext>
            </a:extLst>
          </p:cNvPr>
          <p:cNvSpPr/>
          <p:nvPr/>
        </p:nvSpPr>
        <p:spPr>
          <a:xfrm>
            <a:off x="8188039" y="4886975"/>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7" name="Cross 76">
            <a:extLst>
              <a:ext uri="{FF2B5EF4-FFF2-40B4-BE49-F238E27FC236}">
                <a16:creationId xmlns:a16="http://schemas.microsoft.com/office/drawing/2014/main" xmlns="" id="{64BB55B6-4B72-4903-838A-177866B6312B}"/>
              </a:ext>
            </a:extLst>
          </p:cNvPr>
          <p:cNvSpPr/>
          <p:nvPr/>
        </p:nvSpPr>
        <p:spPr>
          <a:xfrm>
            <a:off x="6684344" y="3991507"/>
            <a:ext cx="243197" cy="270997"/>
          </a:xfrm>
          <a:prstGeom prst="pl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7027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fltVal val="0"/>
                                          </p:val>
                                        </p:tav>
                                        <p:tav tm="100000">
                                          <p:val>
                                            <p:strVal val="#ppt_w"/>
                                          </p:val>
                                        </p:tav>
                                      </p:tavLst>
                                    </p:anim>
                                    <p:anim calcmode="lin" valueType="num">
                                      <p:cBhvr>
                                        <p:cTn id="8" dur="500" fill="hold"/>
                                        <p:tgtEl>
                                          <p:spTgt spid="32"/>
                                        </p:tgtEl>
                                        <p:attrNameLst>
                                          <p:attrName>ppt_h</p:attrName>
                                        </p:attrNameLst>
                                      </p:cBhvr>
                                      <p:tavLst>
                                        <p:tav tm="0">
                                          <p:val>
                                            <p:fltVal val="0"/>
                                          </p:val>
                                        </p:tav>
                                        <p:tav tm="100000">
                                          <p:val>
                                            <p:strVal val="#ppt_h"/>
                                          </p:val>
                                        </p:tav>
                                      </p:tavLst>
                                    </p:anim>
                                    <p:animEffect transition="in" filter="fade">
                                      <p:cBhvr>
                                        <p:cTn id="9" dur="500"/>
                                        <p:tgtEl>
                                          <p:spTgt spid="3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3"/>
                                        </p:tgtEl>
                                        <p:attrNameLst>
                                          <p:attrName>style.visibility</p:attrName>
                                        </p:attrNameLst>
                                      </p:cBhvr>
                                      <p:to>
                                        <p:strVal val="visible"/>
                                      </p:to>
                                    </p:set>
                                    <p:anim calcmode="lin" valueType="num">
                                      <p:cBhvr>
                                        <p:cTn id="12" dur="500" fill="hold"/>
                                        <p:tgtEl>
                                          <p:spTgt spid="33"/>
                                        </p:tgtEl>
                                        <p:attrNameLst>
                                          <p:attrName>ppt_w</p:attrName>
                                        </p:attrNameLst>
                                      </p:cBhvr>
                                      <p:tavLst>
                                        <p:tav tm="0">
                                          <p:val>
                                            <p:fltVal val="0"/>
                                          </p:val>
                                        </p:tav>
                                        <p:tav tm="100000">
                                          <p:val>
                                            <p:strVal val="#ppt_w"/>
                                          </p:val>
                                        </p:tav>
                                      </p:tavLst>
                                    </p:anim>
                                    <p:anim calcmode="lin" valueType="num">
                                      <p:cBhvr>
                                        <p:cTn id="13" dur="500" fill="hold"/>
                                        <p:tgtEl>
                                          <p:spTgt spid="33"/>
                                        </p:tgtEl>
                                        <p:attrNameLst>
                                          <p:attrName>ppt_h</p:attrName>
                                        </p:attrNameLst>
                                      </p:cBhvr>
                                      <p:tavLst>
                                        <p:tav tm="0">
                                          <p:val>
                                            <p:fltVal val="0"/>
                                          </p:val>
                                        </p:tav>
                                        <p:tav tm="100000">
                                          <p:val>
                                            <p:strVal val="#ppt_h"/>
                                          </p:val>
                                        </p:tav>
                                      </p:tavLst>
                                    </p:anim>
                                    <p:animEffect transition="in" filter="fade">
                                      <p:cBhvr>
                                        <p:cTn id="14" dur="500"/>
                                        <p:tgtEl>
                                          <p:spTgt spid="3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p:cTn id="17" dur="500" fill="hold"/>
                                        <p:tgtEl>
                                          <p:spTgt spid="36"/>
                                        </p:tgtEl>
                                        <p:attrNameLst>
                                          <p:attrName>ppt_w</p:attrName>
                                        </p:attrNameLst>
                                      </p:cBhvr>
                                      <p:tavLst>
                                        <p:tav tm="0">
                                          <p:val>
                                            <p:fltVal val="0"/>
                                          </p:val>
                                        </p:tav>
                                        <p:tav tm="100000">
                                          <p:val>
                                            <p:strVal val="#ppt_w"/>
                                          </p:val>
                                        </p:tav>
                                      </p:tavLst>
                                    </p:anim>
                                    <p:anim calcmode="lin" valueType="num">
                                      <p:cBhvr>
                                        <p:cTn id="18" dur="500" fill="hold"/>
                                        <p:tgtEl>
                                          <p:spTgt spid="36"/>
                                        </p:tgtEl>
                                        <p:attrNameLst>
                                          <p:attrName>ppt_h</p:attrName>
                                        </p:attrNameLst>
                                      </p:cBhvr>
                                      <p:tavLst>
                                        <p:tav tm="0">
                                          <p:val>
                                            <p:fltVal val="0"/>
                                          </p:val>
                                        </p:tav>
                                        <p:tav tm="100000">
                                          <p:val>
                                            <p:strVal val="#ppt_h"/>
                                          </p:val>
                                        </p:tav>
                                      </p:tavLst>
                                    </p:anim>
                                    <p:animEffect transition="in" filter="fade">
                                      <p:cBhvr>
                                        <p:cTn id="19" dur="500"/>
                                        <p:tgtEl>
                                          <p:spTgt spid="3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p:cTn id="22" dur="500" fill="hold"/>
                                        <p:tgtEl>
                                          <p:spTgt spid="37"/>
                                        </p:tgtEl>
                                        <p:attrNameLst>
                                          <p:attrName>ppt_w</p:attrName>
                                        </p:attrNameLst>
                                      </p:cBhvr>
                                      <p:tavLst>
                                        <p:tav tm="0">
                                          <p:val>
                                            <p:fltVal val="0"/>
                                          </p:val>
                                        </p:tav>
                                        <p:tav tm="100000">
                                          <p:val>
                                            <p:strVal val="#ppt_w"/>
                                          </p:val>
                                        </p:tav>
                                      </p:tavLst>
                                    </p:anim>
                                    <p:anim calcmode="lin" valueType="num">
                                      <p:cBhvr>
                                        <p:cTn id="23" dur="500" fill="hold"/>
                                        <p:tgtEl>
                                          <p:spTgt spid="37"/>
                                        </p:tgtEl>
                                        <p:attrNameLst>
                                          <p:attrName>ppt_h</p:attrName>
                                        </p:attrNameLst>
                                      </p:cBhvr>
                                      <p:tavLst>
                                        <p:tav tm="0">
                                          <p:val>
                                            <p:fltVal val="0"/>
                                          </p:val>
                                        </p:tav>
                                        <p:tav tm="100000">
                                          <p:val>
                                            <p:strVal val="#ppt_h"/>
                                          </p:val>
                                        </p:tav>
                                      </p:tavLst>
                                    </p:anim>
                                    <p:animEffect transition="in" filter="fade">
                                      <p:cBhvr>
                                        <p:cTn id="24" dur="500"/>
                                        <p:tgtEl>
                                          <p:spTgt spid="3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anim calcmode="lin" valueType="num">
                                      <p:cBhvr>
                                        <p:cTn id="27" dur="500" fill="hold"/>
                                        <p:tgtEl>
                                          <p:spTgt spid="38"/>
                                        </p:tgtEl>
                                        <p:attrNameLst>
                                          <p:attrName>ppt_w</p:attrName>
                                        </p:attrNameLst>
                                      </p:cBhvr>
                                      <p:tavLst>
                                        <p:tav tm="0">
                                          <p:val>
                                            <p:fltVal val="0"/>
                                          </p:val>
                                        </p:tav>
                                        <p:tav tm="100000">
                                          <p:val>
                                            <p:strVal val="#ppt_w"/>
                                          </p:val>
                                        </p:tav>
                                      </p:tavLst>
                                    </p:anim>
                                    <p:anim calcmode="lin" valueType="num">
                                      <p:cBhvr>
                                        <p:cTn id="28" dur="500" fill="hold"/>
                                        <p:tgtEl>
                                          <p:spTgt spid="38"/>
                                        </p:tgtEl>
                                        <p:attrNameLst>
                                          <p:attrName>ppt_h</p:attrName>
                                        </p:attrNameLst>
                                      </p:cBhvr>
                                      <p:tavLst>
                                        <p:tav tm="0">
                                          <p:val>
                                            <p:fltVal val="0"/>
                                          </p:val>
                                        </p:tav>
                                        <p:tav tm="100000">
                                          <p:val>
                                            <p:strVal val="#ppt_h"/>
                                          </p:val>
                                        </p:tav>
                                      </p:tavLst>
                                    </p:anim>
                                    <p:animEffect transition="in" filter="fade">
                                      <p:cBhvr>
                                        <p:cTn id="29" dur="500"/>
                                        <p:tgtEl>
                                          <p:spTgt spid="3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9"/>
                                        </p:tgtEl>
                                        <p:attrNameLst>
                                          <p:attrName>style.visibility</p:attrName>
                                        </p:attrNameLst>
                                      </p:cBhvr>
                                      <p:to>
                                        <p:strVal val="visible"/>
                                      </p:to>
                                    </p:set>
                                    <p:anim calcmode="lin" valueType="num">
                                      <p:cBhvr>
                                        <p:cTn id="32" dur="500" fill="hold"/>
                                        <p:tgtEl>
                                          <p:spTgt spid="39"/>
                                        </p:tgtEl>
                                        <p:attrNameLst>
                                          <p:attrName>ppt_w</p:attrName>
                                        </p:attrNameLst>
                                      </p:cBhvr>
                                      <p:tavLst>
                                        <p:tav tm="0">
                                          <p:val>
                                            <p:fltVal val="0"/>
                                          </p:val>
                                        </p:tav>
                                        <p:tav tm="100000">
                                          <p:val>
                                            <p:strVal val="#ppt_w"/>
                                          </p:val>
                                        </p:tav>
                                      </p:tavLst>
                                    </p:anim>
                                    <p:anim calcmode="lin" valueType="num">
                                      <p:cBhvr>
                                        <p:cTn id="33" dur="500" fill="hold"/>
                                        <p:tgtEl>
                                          <p:spTgt spid="39"/>
                                        </p:tgtEl>
                                        <p:attrNameLst>
                                          <p:attrName>ppt_h</p:attrName>
                                        </p:attrNameLst>
                                      </p:cBhvr>
                                      <p:tavLst>
                                        <p:tav tm="0">
                                          <p:val>
                                            <p:fltVal val="0"/>
                                          </p:val>
                                        </p:tav>
                                        <p:tav tm="100000">
                                          <p:val>
                                            <p:strVal val="#ppt_h"/>
                                          </p:val>
                                        </p:tav>
                                      </p:tavLst>
                                    </p:anim>
                                    <p:animEffect transition="in" filter="fade">
                                      <p:cBhvr>
                                        <p:cTn id="34" dur="500"/>
                                        <p:tgtEl>
                                          <p:spTgt spid="3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anim calcmode="lin" valueType="num">
                                      <p:cBhvr>
                                        <p:cTn id="37" dur="500" fill="hold"/>
                                        <p:tgtEl>
                                          <p:spTgt spid="40"/>
                                        </p:tgtEl>
                                        <p:attrNameLst>
                                          <p:attrName>ppt_w</p:attrName>
                                        </p:attrNameLst>
                                      </p:cBhvr>
                                      <p:tavLst>
                                        <p:tav tm="0">
                                          <p:val>
                                            <p:fltVal val="0"/>
                                          </p:val>
                                        </p:tav>
                                        <p:tav tm="100000">
                                          <p:val>
                                            <p:strVal val="#ppt_w"/>
                                          </p:val>
                                        </p:tav>
                                      </p:tavLst>
                                    </p:anim>
                                    <p:anim calcmode="lin" valueType="num">
                                      <p:cBhvr>
                                        <p:cTn id="38" dur="500" fill="hold"/>
                                        <p:tgtEl>
                                          <p:spTgt spid="40"/>
                                        </p:tgtEl>
                                        <p:attrNameLst>
                                          <p:attrName>ppt_h</p:attrName>
                                        </p:attrNameLst>
                                      </p:cBhvr>
                                      <p:tavLst>
                                        <p:tav tm="0">
                                          <p:val>
                                            <p:fltVal val="0"/>
                                          </p:val>
                                        </p:tav>
                                        <p:tav tm="100000">
                                          <p:val>
                                            <p:strVal val="#ppt_h"/>
                                          </p:val>
                                        </p:tav>
                                      </p:tavLst>
                                    </p:anim>
                                    <p:animEffect transition="in" filter="fade">
                                      <p:cBhvr>
                                        <p:cTn id="39" dur="500"/>
                                        <p:tgtEl>
                                          <p:spTgt spid="40"/>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41"/>
                                        </p:tgtEl>
                                        <p:attrNameLst>
                                          <p:attrName>style.visibility</p:attrName>
                                        </p:attrNameLst>
                                      </p:cBhvr>
                                      <p:to>
                                        <p:strVal val="visible"/>
                                      </p:to>
                                    </p:set>
                                    <p:anim calcmode="lin" valueType="num">
                                      <p:cBhvr>
                                        <p:cTn id="42" dur="500" fill="hold"/>
                                        <p:tgtEl>
                                          <p:spTgt spid="41"/>
                                        </p:tgtEl>
                                        <p:attrNameLst>
                                          <p:attrName>ppt_w</p:attrName>
                                        </p:attrNameLst>
                                      </p:cBhvr>
                                      <p:tavLst>
                                        <p:tav tm="0">
                                          <p:val>
                                            <p:fltVal val="0"/>
                                          </p:val>
                                        </p:tav>
                                        <p:tav tm="100000">
                                          <p:val>
                                            <p:strVal val="#ppt_w"/>
                                          </p:val>
                                        </p:tav>
                                      </p:tavLst>
                                    </p:anim>
                                    <p:anim calcmode="lin" valueType="num">
                                      <p:cBhvr>
                                        <p:cTn id="43" dur="500" fill="hold"/>
                                        <p:tgtEl>
                                          <p:spTgt spid="41"/>
                                        </p:tgtEl>
                                        <p:attrNameLst>
                                          <p:attrName>ppt_h</p:attrName>
                                        </p:attrNameLst>
                                      </p:cBhvr>
                                      <p:tavLst>
                                        <p:tav tm="0">
                                          <p:val>
                                            <p:fltVal val="0"/>
                                          </p:val>
                                        </p:tav>
                                        <p:tav tm="100000">
                                          <p:val>
                                            <p:strVal val="#ppt_h"/>
                                          </p:val>
                                        </p:tav>
                                      </p:tavLst>
                                    </p:anim>
                                    <p:animEffect transition="in" filter="fade">
                                      <p:cBhvr>
                                        <p:cTn id="44" dur="500"/>
                                        <p:tgtEl>
                                          <p:spTgt spid="41"/>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 calcmode="lin" valueType="num">
                                      <p:cBhvr>
                                        <p:cTn id="47" dur="500" fill="hold"/>
                                        <p:tgtEl>
                                          <p:spTgt spid="42"/>
                                        </p:tgtEl>
                                        <p:attrNameLst>
                                          <p:attrName>ppt_w</p:attrName>
                                        </p:attrNameLst>
                                      </p:cBhvr>
                                      <p:tavLst>
                                        <p:tav tm="0">
                                          <p:val>
                                            <p:fltVal val="0"/>
                                          </p:val>
                                        </p:tav>
                                        <p:tav tm="100000">
                                          <p:val>
                                            <p:strVal val="#ppt_w"/>
                                          </p:val>
                                        </p:tav>
                                      </p:tavLst>
                                    </p:anim>
                                    <p:anim calcmode="lin" valueType="num">
                                      <p:cBhvr>
                                        <p:cTn id="48" dur="500" fill="hold"/>
                                        <p:tgtEl>
                                          <p:spTgt spid="42"/>
                                        </p:tgtEl>
                                        <p:attrNameLst>
                                          <p:attrName>ppt_h</p:attrName>
                                        </p:attrNameLst>
                                      </p:cBhvr>
                                      <p:tavLst>
                                        <p:tav tm="0">
                                          <p:val>
                                            <p:fltVal val="0"/>
                                          </p:val>
                                        </p:tav>
                                        <p:tav tm="100000">
                                          <p:val>
                                            <p:strVal val="#ppt_h"/>
                                          </p:val>
                                        </p:tav>
                                      </p:tavLst>
                                    </p:anim>
                                    <p:animEffect transition="in" filter="fade">
                                      <p:cBhvr>
                                        <p:cTn id="49" dur="500"/>
                                        <p:tgtEl>
                                          <p:spTgt spid="42"/>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43"/>
                                        </p:tgtEl>
                                        <p:attrNameLst>
                                          <p:attrName>style.visibility</p:attrName>
                                        </p:attrNameLst>
                                      </p:cBhvr>
                                      <p:to>
                                        <p:strVal val="visible"/>
                                      </p:to>
                                    </p:set>
                                    <p:anim calcmode="lin" valueType="num">
                                      <p:cBhvr>
                                        <p:cTn id="52" dur="500" fill="hold"/>
                                        <p:tgtEl>
                                          <p:spTgt spid="43"/>
                                        </p:tgtEl>
                                        <p:attrNameLst>
                                          <p:attrName>ppt_w</p:attrName>
                                        </p:attrNameLst>
                                      </p:cBhvr>
                                      <p:tavLst>
                                        <p:tav tm="0">
                                          <p:val>
                                            <p:fltVal val="0"/>
                                          </p:val>
                                        </p:tav>
                                        <p:tav tm="100000">
                                          <p:val>
                                            <p:strVal val="#ppt_w"/>
                                          </p:val>
                                        </p:tav>
                                      </p:tavLst>
                                    </p:anim>
                                    <p:anim calcmode="lin" valueType="num">
                                      <p:cBhvr>
                                        <p:cTn id="53" dur="500" fill="hold"/>
                                        <p:tgtEl>
                                          <p:spTgt spid="43"/>
                                        </p:tgtEl>
                                        <p:attrNameLst>
                                          <p:attrName>ppt_h</p:attrName>
                                        </p:attrNameLst>
                                      </p:cBhvr>
                                      <p:tavLst>
                                        <p:tav tm="0">
                                          <p:val>
                                            <p:fltVal val="0"/>
                                          </p:val>
                                        </p:tav>
                                        <p:tav tm="100000">
                                          <p:val>
                                            <p:strVal val="#ppt_h"/>
                                          </p:val>
                                        </p:tav>
                                      </p:tavLst>
                                    </p:anim>
                                    <p:animEffect transition="in" filter="fade">
                                      <p:cBhvr>
                                        <p:cTn id="54" dur="500"/>
                                        <p:tgtEl>
                                          <p:spTgt spid="43"/>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44"/>
                                        </p:tgtEl>
                                        <p:attrNameLst>
                                          <p:attrName>style.visibility</p:attrName>
                                        </p:attrNameLst>
                                      </p:cBhvr>
                                      <p:to>
                                        <p:strVal val="visible"/>
                                      </p:to>
                                    </p:set>
                                    <p:anim calcmode="lin" valueType="num">
                                      <p:cBhvr>
                                        <p:cTn id="57" dur="500" fill="hold"/>
                                        <p:tgtEl>
                                          <p:spTgt spid="44"/>
                                        </p:tgtEl>
                                        <p:attrNameLst>
                                          <p:attrName>ppt_w</p:attrName>
                                        </p:attrNameLst>
                                      </p:cBhvr>
                                      <p:tavLst>
                                        <p:tav tm="0">
                                          <p:val>
                                            <p:fltVal val="0"/>
                                          </p:val>
                                        </p:tav>
                                        <p:tav tm="100000">
                                          <p:val>
                                            <p:strVal val="#ppt_w"/>
                                          </p:val>
                                        </p:tav>
                                      </p:tavLst>
                                    </p:anim>
                                    <p:anim calcmode="lin" valueType="num">
                                      <p:cBhvr>
                                        <p:cTn id="58" dur="500" fill="hold"/>
                                        <p:tgtEl>
                                          <p:spTgt spid="44"/>
                                        </p:tgtEl>
                                        <p:attrNameLst>
                                          <p:attrName>ppt_h</p:attrName>
                                        </p:attrNameLst>
                                      </p:cBhvr>
                                      <p:tavLst>
                                        <p:tav tm="0">
                                          <p:val>
                                            <p:fltVal val="0"/>
                                          </p:val>
                                        </p:tav>
                                        <p:tav tm="100000">
                                          <p:val>
                                            <p:strVal val="#ppt_h"/>
                                          </p:val>
                                        </p:tav>
                                      </p:tavLst>
                                    </p:anim>
                                    <p:animEffect transition="in" filter="fade">
                                      <p:cBhvr>
                                        <p:cTn id="59" dur="500"/>
                                        <p:tgtEl>
                                          <p:spTgt spid="44"/>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45"/>
                                        </p:tgtEl>
                                        <p:attrNameLst>
                                          <p:attrName>style.visibility</p:attrName>
                                        </p:attrNameLst>
                                      </p:cBhvr>
                                      <p:to>
                                        <p:strVal val="visible"/>
                                      </p:to>
                                    </p:set>
                                    <p:anim calcmode="lin" valueType="num">
                                      <p:cBhvr>
                                        <p:cTn id="62" dur="500" fill="hold"/>
                                        <p:tgtEl>
                                          <p:spTgt spid="45"/>
                                        </p:tgtEl>
                                        <p:attrNameLst>
                                          <p:attrName>ppt_w</p:attrName>
                                        </p:attrNameLst>
                                      </p:cBhvr>
                                      <p:tavLst>
                                        <p:tav tm="0">
                                          <p:val>
                                            <p:fltVal val="0"/>
                                          </p:val>
                                        </p:tav>
                                        <p:tav tm="100000">
                                          <p:val>
                                            <p:strVal val="#ppt_w"/>
                                          </p:val>
                                        </p:tav>
                                      </p:tavLst>
                                    </p:anim>
                                    <p:anim calcmode="lin" valueType="num">
                                      <p:cBhvr>
                                        <p:cTn id="63" dur="500" fill="hold"/>
                                        <p:tgtEl>
                                          <p:spTgt spid="45"/>
                                        </p:tgtEl>
                                        <p:attrNameLst>
                                          <p:attrName>ppt_h</p:attrName>
                                        </p:attrNameLst>
                                      </p:cBhvr>
                                      <p:tavLst>
                                        <p:tav tm="0">
                                          <p:val>
                                            <p:fltVal val="0"/>
                                          </p:val>
                                        </p:tav>
                                        <p:tav tm="100000">
                                          <p:val>
                                            <p:strVal val="#ppt_h"/>
                                          </p:val>
                                        </p:tav>
                                      </p:tavLst>
                                    </p:anim>
                                    <p:animEffect transition="in" filter="fade">
                                      <p:cBhvr>
                                        <p:cTn id="64" dur="500"/>
                                        <p:tgtEl>
                                          <p:spTgt spid="45"/>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 calcmode="lin" valueType="num">
                                      <p:cBhvr>
                                        <p:cTn id="67" dur="500" fill="hold"/>
                                        <p:tgtEl>
                                          <p:spTgt spid="46"/>
                                        </p:tgtEl>
                                        <p:attrNameLst>
                                          <p:attrName>ppt_w</p:attrName>
                                        </p:attrNameLst>
                                      </p:cBhvr>
                                      <p:tavLst>
                                        <p:tav tm="0">
                                          <p:val>
                                            <p:fltVal val="0"/>
                                          </p:val>
                                        </p:tav>
                                        <p:tav tm="100000">
                                          <p:val>
                                            <p:strVal val="#ppt_w"/>
                                          </p:val>
                                        </p:tav>
                                      </p:tavLst>
                                    </p:anim>
                                    <p:anim calcmode="lin" valueType="num">
                                      <p:cBhvr>
                                        <p:cTn id="68" dur="500" fill="hold"/>
                                        <p:tgtEl>
                                          <p:spTgt spid="46"/>
                                        </p:tgtEl>
                                        <p:attrNameLst>
                                          <p:attrName>ppt_h</p:attrName>
                                        </p:attrNameLst>
                                      </p:cBhvr>
                                      <p:tavLst>
                                        <p:tav tm="0">
                                          <p:val>
                                            <p:fltVal val="0"/>
                                          </p:val>
                                        </p:tav>
                                        <p:tav tm="100000">
                                          <p:val>
                                            <p:strVal val="#ppt_h"/>
                                          </p:val>
                                        </p:tav>
                                      </p:tavLst>
                                    </p:anim>
                                    <p:animEffect transition="in" filter="fade">
                                      <p:cBhvr>
                                        <p:cTn id="69" dur="500"/>
                                        <p:tgtEl>
                                          <p:spTgt spid="46"/>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47"/>
                                        </p:tgtEl>
                                        <p:attrNameLst>
                                          <p:attrName>style.visibility</p:attrName>
                                        </p:attrNameLst>
                                      </p:cBhvr>
                                      <p:to>
                                        <p:strVal val="visible"/>
                                      </p:to>
                                    </p:set>
                                    <p:anim calcmode="lin" valueType="num">
                                      <p:cBhvr>
                                        <p:cTn id="72" dur="500" fill="hold"/>
                                        <p:tgtEl>
                                          <p:spTgt spid="47"/>
                                        </p:tgtEl>
                                        <p:attrNameLst>
                                          <p:attrName>ppt_w</p:attrName>
                                        </p:attrNameLst>
                                      </p:cBhvr>
                                      <p:tavLst>
                                        <p:tav tm="0">
                                          <p:val>
                                            <p:fltVal val="0"/>
                                          </p:val>
                                        </p:tav>
                                        <p:tav tm="100000">
                                          <p:val>
                                            <p:strVal val="#ppt_w"/>
                                          </p:val>
                                        </p:tav>
                                      </p:tavLst>
                                    </p:anim>
                                    <p:anim calcmode="lin" valueType="num">
                                      <p:cBhvr>
                                        <p:cTn id="73" dur="500" fill="hold"/>
                                        <p:tgtEl>
                                          <p:spTgt spid="47"/>
                                        </p:tgtEl>
                                        <p:attrNameLst>
                                          <p:attrName>ppt_h</p:attrName>
                                        </p:attrNameLst>
                                      </p:cBhvr>
                                      <p:tavLst>
                                        <p:tav tm="0">
                                          <p:val>
                                            <p:fltVal val="0"/>
                                          </p:val>
                                        </p:tav>
                                        <p:tav tm="100000">
                                          <p:val>
                                            <p:strVal val="#ppt_h"/>
                                          </p:val>
                                        </p:tav>
                                      </p:tavLst>
                                    </p:anim>
                                    <p:animEffect transition="in" filter="fade">
                                      <p:cBhvr>
                                        <p:cTn id="74" dur="500"/>
                                        <p:tgtEl>
                                          <p:spTgt spid="47"/>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48"/>
                                        </p:tgtEl>
                                        <p:attrNameLst>
                                          <p:attrName>style.visibility</p:attrName>
                                        </p:attrNameLst>
                                      </p:cBhvr>
                                      <p:to>
                                        <p:strVal val="visible"/>
                                      </p:to>
                                    </p:set>
                                    <p:anim calcmode="lin" valueType="num">
                                      <p:cBhvr>
                                        <p:cTn id="77" dur="500" fill="hold"/>
                                        <p:tgtEl>
                                          <p:spTgt spid="48"/>
                                        </p:tgtEl>
                                        <p:attrNameLst>
                                          <p:attrName>ppt_w</p:attrName>
                                        </p:attrNameLst>
                                      </p:cBhvr>
                                      <p:tavLst>
                                        <p:tav tm="0">
                                          <p:val>
                                            <p:fltVal val="0"/>
                                          </p:val>
                                        </p:tav>
                                        <p:tav tm="100000">
                                          <p:val>
                                            <p:strVal val="#ppt_w"/>
                                          </p:val>
                                        </p:tav>
                                      </p:tavLst>
                                    </p:anim>
                                    <p:anim calcmode="lin" valueType="num">
                                      <p:cBhvr>
                                        <p:cTn id="78" dur="500" fill="hold"/>
                                        <p:tgtEl>
                                          <p:spTgt spid="48"/>
                                        </p:tgtEl>
                                        <p:attrNameLst>
                                          <p:attrName>ppt_h</p:attrName>
                                        </p:attrNameLst>
                                      </p:cBhvr>
                                      <p:tavLst>
                                        <p:tav tm="0">
                                          <p:val>
                                            <p:fltVal val="0"/>
                                          </p:val>
                                        </p:tav>
                                        <p:tav tm="100000">
                                          <p:val>
                                            <p:strVal val="#ppt_h"/>
                                          </p:val>
                                        </p:tav>
                                      </p:tavLst>
                                    </p:anim>
                                    <p:animEffect transition="in" filter="fade">
                                      <p:cBhvr>
                                        <p:cTn id="79" dur="500"/>
                                        <p:tgtEl>
                                          <p:spTgt spid="48"/>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49"/>
                                        </p:tgtEl>
                                        <p:attrNameLst>
                                          <p:attrName>style.visibility</p:attrName>
                                        </p:attrNameLst>
                                      </p:cBhvr>
                                      <p:to>
                                        <p:strVal val="visible"/>
                                      </p:to>
                                    </p:set>
                                    <p:anim calcmode="lin" valueType="num">
                                      <p:cBhvr>
                                        <p:cTn id="82" dur="500" fill="hold"/>
                                        <p:tgtEl>
                                          <p:spTgt spid="49"/>
                                        </p:tgtEl>
                                        <p:attrNameLst>
                                          <p:attrName>ppt_w</p:attrName>
                                        </p:attrNameLst>
                                      </p:cBhvr>
                                      <p:tavLst>
                                        <p:tav tm="0">
                                          <p:val>
                                            <p:fltVal val="0"/>
                                          </p:val>
                                        </p:tav>
                                        <p:tav tm="100000">
                                          <p:val>
                                            <p:strVal val="#ppt_w"/>
                                          </p:val>
                                        </p:tav>
                                      </p:tavLst>
                                    </p:anim>
                                    <p:anim calcmode="lin" valueType="num">
                                      <p:cBhvr>
                                        <p:cTn id="83" dur="500" fill="hold"/>
                                        <p:tgtEl>
                                          <p:spTgt spid="49"/>
                                        </p:tgtEl>
                                        <p:attrNameLst>
                                          <p:attrName>ppt_h</p:attrName>
                                        </p:attrNameLst>
                                      </p:cBhvr>
                                      <p:tavLst>
                                        <p:tav tm="0">
                                          <p:val>
                                            <p:fltVal val="0"/>
                                          </p:val>
                                        </p:tav>
                                        <p:tav tm="100000">
                                          <p:val>
                                            <p:strVal val="#ppt_h"/>
                                          </p:val>
                                        </p:tav>
                                      </p:tavLst>
                                    </p:anim>
                                    <p:animEffect transition="in" filter="fade">
                                      <p:cBhvr>
                                        <p:cTn id="84" dur="500"/>
                                        <p:tgtEl>
                                          <p:spTgt spid="49"/>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50"/>
                                        </p:tgtEl>
                                        <p:attrNameLst>
                                          <p:attrName>style.visibility</p:attrName>
                                        </p:attrNameLst>
                                      </p:cBhvr>
                                      <p:to>
                                        <p:strVal val="visible"/>
                                      </p:to>
                                    </p:set>
                                    <p:anim calcmode="lin" valueType="num">
                                      <p:cBhvr>
                                        <p:cTn id="87" dur="500" fill="hold"/>
                                        <p:tgtEl>
                                          <p:spTgt spid="50"/>
                                        </p:tgtEl>
                                        <p:attrNameLst>
                                          <p:attrName>ppt_w</p:attrName>
                                        </p:attrNameLst>
                                      </p:cBhvr>
                                      <p:tavLst>
                                        <p:tav tm="0">
                                          <p:val>
                                            <p:fltVal val="0"/>
                                          </p:val>
                                        </p:tav>
                                        <p:tav tm="100000">
                                          <p:val>
                                            <p:strVal val="#ppt_w"/>
                                          </p:val>
                                        </p:tav>
                                      </p:tavLst>
                                    </p:anim>
                                    <p:anim calcmode="lin" valueType="num">
                                      <p:cBhvr>
                                        <p:cTn id="88" dur="500" fill="hold"/>
                                        <p:tgtEl>
                                          <p:spTgt spid="50"/>
                                        </p:tgtEl>
                                        <p:attrNameLst>
                                          <p:attrName>ppt_h</p:attrName>
                                        </p:attrNameLst>
                                      </p:cBhvr>
                                      <p:tavLst>
                                        <p:tav tm="0">
                                          <p:val>
                                            <p:fltVal val="0"/>
                                          </p:val>
                                        </p:tav>
                                        <p:tav tm="100000">
                                          <p:val>
                                            <p:strVal val="#ppt_h"/>
                                          </p:val>
                                        </p:tav>
                                      </p:tavLst>
                                    </p:anim>
                                    <p:animEffect transition="in" filter="fade">
                                      <p:cBhvr>
                                        <p:cTn id="89" dur="500"/>
                                        <p:tgtEl>
                                          <p:spTgt spid="50"/>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51"/>
                                        </p:tgtEl>
                                        <p:attrNameLst>
                                          <p:attrName>style.visibility</p:attrName>
                                        </p:attrNameLst>
                                      </p:cBhvr>
                                      <p:to>
                                        <p:strVal val="visible"/>
                                      </p:to>
                                    </p:set>
                                    <p:anim calcmode="lin" valueType="num">
                                      <p:cBhvr>
                                        <p:cTn id="92" dur="500" fill="hold"/>
                                        <p:tgtEl>
                                          <p:spTgt spid="51"/>
                                        </p:tgtEl>
                                        <p:attrNameLst>
                                          <p:attrName>ppt_w</p:attrName>
                                        </p:attrNameLst>
                                      </p:cBhvr>
                                      <p:tavLst>
                                        <p:tav tm="0">
                                          <p:val>
                                            <p:fltVal val="0"/>
                                          </p:val>
                                        </p:tav>
                                        <p:tav tm="100000">
                                          <p:val>
                                            <p:strVal val="#ppt_w"/>
                                          </p:val>
                                        </p:tav>
                                      </p:tavLst>
                                    </p:anim>
                                    <p:anim calcmode="lin" valueType="num">
                                      <p:cBhvr>
                                        <p:cTn id="93" dur="500" fill="hold"/>
                                        <p:tgtEl>
                                          <p:spTgt spid="51"/>
                                        </p:tgtEl>
                                        <p:attrNameLst>
                                          <p:attrName>ppt_h</p:attrName>
                                        </p:attrNameLst>
                                      </p:cBhvr>
                                      <p:tavLst>
                                        <p:tav tm="0">
                                          <p:val>
                                            <p:fltVal val="0"/>
                                          </p:val>
                                        </p:tav>
                                        <p:tav tm="100000">
                                          <p:val>
                                            <p:strVal val="#ppt_h"/>
                                          </p:val>
                                        </p:tav>
                                      </p:tavLst>
                                    </p:anim>
                                    <p:animEffect transition="in" filter="fade">
                                      <p:cBhvr>
                                        <p:cTn id="94" dur="500"/>
                                        <p:tgtEl>
                                          <p:spTgt spid="51"/>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52"/>
                                        </p:tgtEl>
                                        <p:attrNameLst>
                                          <p:attrName>style.visibility</p:attrName>
                                        </p:attrNameLst>
                                      </p:cBhvr>
                                      <p:to>
                                        <p:strVal val="visible"/>
                                      </p:to>
                                    </p:set>
                                    <p:anim calcmode="lin" valueType="num">
                                      <p:cBhvr>
                                        <p:cTn id="97" dur="500" fill="hold"/>
                                        <p:tgtEl>
                                          <p:spTgt spid="52"/>
                                        </p:tgtEl>
                                        <p:attrNameLst>
                                          <p:attrName>ppt_w</p:attrName>
                                        </p:attrNameLst>
                                      </p:cBhvr>
                                      <p:tavLst>
                                        <p:tav tm="0">
                                          <p:val>
                                            <p:fltVal val="0"/>
                                          </p:val>
                                        </p:tav>
                                        <p:tav tm="100000">
                                          <p:val>
                                            <p:strVal val="#ppt_w"/>
                                          </p:val>
                                        </p:tav>
                                      </p:tavLst>
                                    </p:anim>
                                    <p:anim calcmode="lin" valueType="num">
                                      <p:cBhvr>
                                        <p:cTn id="98" dur="500" fill="hold"/>
                                        <p:tgtEl>
                                          <p:spTgt spid="52"/>
                                        </p:tgtEl>
                                        <p:attrNameLst>
                                          <p:attrName>ppt_h</p:attrName>
                                        </p:attrNameLst>
                                      </p:cBhvr>
                                      <p:tavLst>
                                        <p:tav tm="0">
                                          <p:val>
                                            <p:fltVal val="0"/>
                                          </p:val>
                                        </p:tav>
                                        <p:tav tm="100000">
                                          <p:val>
                                            <p:strVal val="#ppt_h"/>
                                          </p:val>
                                        </p:tav>
                                      </p:tavLst>
                                    </p:anim>
                                    <p:animEffect transition="in" filter="fade">
                                      <p:cBhvr>
                                        <p:cTn id="99" dur="500"/>
                                        <p:tgtEl>
                                          <p:spTgt spid="52"/>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53"/>
                                        </p:tgtEl>
                                        <p:attrNameLst>
                                          <p:attrName>style.visibility</p:attrName>
                                        </p:attrNameLst>
                                      </p:cBhvr>
                                      <p:to>
                                        <p:strVal val="visible"/>
                                      </p:to>
                                    </p:set>
                                    <p:anim calcmode="lin" valueType="num">
                                      <p:cBhvr>
                                        <p:cTn id="102" dur="500" fill="hold"/>
                                        <p:tgtEl>
                                          <p:spTgt spid="53"/>
                                        </p:tgtEl>
                                        <p:attrNameLst>
                                          <p:attrName>ppt_w</p:attrName>
                                        </p:attrNameLst>
                                      </p:cBhvr>
                                      <p:tavLst>
                                        <p:tav tm="0">
                                          <p:val>
                                            <p:fltVal val="0"/>
                                          </p:val>
                                        </p:tav>
                                        <p:tav tm="100000">
                                          <p:val>
                                            <p:strVal val="#ppt_w"/>
                                          </p:val>
                                        </p:tav>
                                      </p:tavLst>
                                    </p:anim>
                                    <p:anim calcmode="lin" valueType="num">
                                      <p:cBhvr>
                                        <p:cTn id="103" dur="500" fill="hold"/>
                                        <p:tgtEl>
                                          <p:spTgt spid="53"/>
                                        </p:tgtEl>
                                        <p:attrNameLst>
                                          <p:attrName>ppt_h</p:attrName>
                                        </p:attrNameLst>
                                      </p:cBhvr>
                                      <p:tavLst>
                                        <p:tav tm="0">
                                          <p:val>
                                            <p:fltVal val="0"/>
                                          </p:val>
                                        </p:tav>
                                        <p:tav tm="100000">
                                          <p:val>
                                            <p:strVal val="#ppt_h"/>
                                          </p:val>
                                        </p:tav>
                                      </p:tavLst>
                                    </p:anim>
                                    <p:animEffect transition="in" filter="fade">
                                      <p:cBhvr>
                                        <p:cTn id="104" dur="500"/>
                                        <p:tgtEl>
                                          <p:spTgt spid="53"/>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54"/>
                                        </p:tgtEl>
                                        <p:attrNameLst>
                                          <p:attrName>style.visibility</p:attrName>
                                        </p:attrNameLst>
                                      </p:cBhvr>
                                      <p:to>
                                        <p:strVal val="visible"/>
                                      </p:to>
                                    </p:set>
                                    <p:anim calcmode="lin" valueType="num">
                                      <p:cBhvr>
                                        <p:cTn id="107" dur="500" fill="hold"/>
                                        <p:tgtEl>
                                          <p:spTgt spid="54"/>
                                        </p:tgtEl>
                                        <p:attrNameLst>
                                          <p:attrName>ppt_w</p:attrName>
                                        </p:attrNameLst>
                                      </p:cBhvr>
                                      <p:tavLst>
                                        <p:tav tm="0">
                                          <p:val>
                                            <p:fltVal val="0"/>
                                          </p:val>
                                        </p:tav>
                                        <p:tav tm="100000">
                                          <p:val>
                                            <p:strVal val="#ppt_w"/>
                                          </p:val>
                                        </p:tav>
                                      </p:tavLst>
                                    </p:anim>
                                    <p:anim calcmode="lin" valueType="num">
                                      <p:cBhvr>
                                        <p:cTn id="108" dur="500" fill="hold"/>
                                        <p:tgtEl>
                                          <p:spTgt spid="54"/>
                                        </p:tgtEl>
                                        <p:attrNameLst>
                                          <p:attrName>ppt_h</p:attrName>
                                        </p:attrNameLst>
                                      </p:cBhvr>
                                      <p:tavLst>
                                        <p:tav tm="0">
                                          <p:val>
                                            <p:fltVal val="0"/>
                                          </p:val>
                                        </p:tav>
                                        <p:tav tm="100000">
                                          <p:val>
                                            <p:strVal val="#ppt_h"/>
                                          </p:val>
                                        </p:tav>
                                      </p:tavLst>
                                    </p:anim>
                                    <p:animEffect transition="in" filter="fade">
                                      <p:cBhvr>
                                        <p:cTn id="109" dur="500"/>
                                        <p:tgtEl>
                                          <p:spTgt spid="54"/>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55"/>
                                        </p:tgtEl>
                                        <p:attrNameLst>
                                          <p:attrName>style.visibility</p:attrName>
                                        </p:attrNameLst>
                                      </p:cBhvr>
                                      <p:to>
                                        <p:strVal val="visible"/>
                                      </p:to>
                                    </p:set>
                                    <p:anim calcmode="lin" valueType="num">
                                      <p:cBhvr>
                                        <p:cTn id="112" dur="500" fill="hold"/>
                                        <p:tgtEl>
                                          <p:spTgt spid="55"/>
                                        </p:tgtEl>
                                        <p:attrNameLst>
                                          <p:attrName>ppt_w</p:attrName>
                                        </p:attrNameLst>
                                      </p:cBhvr>
                                      <p:tavLst>
                                        <p:tav tm="0">
                                          <p:val>
                                            <p:fltVal val="0"/>
                                          </p:val>
                                        </p:tav>
                                        <p:tav tm="100000">
                                          <p:val>
                                            <p:strVal val="#ppt_w"/>
                                          </p:val>
                                        </p:tav>
                                      </p:tavLst>
                                    </p:anim>
                                    <p:anim calcmode="lin" valueType="num">
                                      <p:cBhvr>
                                        <p:cTn id="113" dur="500" fill="hold"/>
                                        <p:tgtEl>
                                          <p:spTgt spid="55"/>
                                        </p:tgtEl>
                                        <p:attrNameLst>
                                          <p:attrName>ppt_h</p:attrName>
                                        </p:attrNameLst>
                                      </p:cBhvr>
                                      <p:tavLst>
                                        <p:tav tm="0">
                                          <p:val>
                                            <p:fltVal val="0"/>
                                          </p:val>
                                        </p:tav>
                                        <p:tav tm="100000">
                                          <p:val>
                                            <p:strVal val="#ppt_h"/>
                                          </p:val>
                                        </p:tav>
                                      </p:tavLst>
                                    </p:anim>
                                    <p:animEffect transition="in" filter="fade">
                                      <p:cBhvr>
                                        <p:cTn id="114" dur="500"/>
                                        <p:tgtEl>
                                          <p:spTgt spid="55"/>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56"/>
                                        </p:tgtEl>
                                        <p:attrNameLst>
                                          <p:attrName>style.visibility</p:attrName>
                                        </p:attrNameLst>
                                      </p:cBhvr>
                                      <p:to>
                                        <p:strVal val="visible"/>
                                      </p:to>
                                    </p:set>
                                    <p:anim calcmode="lin" valueType="num">
                                      <p:cBhvr>
                                        <p:cTn id="117" dur="500" fill="hold"/>
                                        <p:tgtEl>
                                          <p:spTgt spid="56"/>
                                        </p:tgtEl>
                                        <p:attrNameLst>
                                          <p:attrName>ppt_w</p:attrName>
                                        </p:attrNameLst>
                                      </p:cBhvr>
                                      <p:tavLst>
                                        <p:tav tm="0">
                                          <p:val>
                                            <p:fltVal val="0"/>
                                          </p:val>
                                        </p:tav>
                                        <p:tav tm="100000">
                                          <p:val>
                                            <p:strVal val="#ppt_w"/>
                                          </p:val>
                                        </p:tav>
                                      </p:tavLst>
                                    </p:anim>
                                    <p:anim calcmode="lin" valueType="num">
                                      <p:cBhvr>
                                        <p:cTn id="118" dur="500" fill="hold"/>
                                        <p:tgtEl>
                                          <p:spTgt spid="56"/>
                                        </p:tgtEl>
                                        <p:attrNameLst>
                                          <p:attrName>ppt_h</p:attrName>
                                        </p:attrNameLst>
                                      </p:cBhvr>
                                      <p:tavLst>
                                        <p:tav tm="0">
                                          <p:val>
                                            <p:fltVal val="0"/>
                                          </p:val>
                                        </p:tav>
                                        <p:tav tm="100000">
                                          <p:val>
                                            <p:strVal val="#ppt_h"/>
                                          </p:val>
                                        </p:tav>
                                      </p:tavLst>
                                    </p:anim>
                                    <p:animEffect transition="in" filter="fade">
                                      <p:cBhvr>
                                        <p:cTn id="119" dur="500"/>
                                        <p:tgtEl>
                                          <p:spTgt spid="56"/>
                                        </p:tgtEl>
                                      </p:cBhvr>
                                    </p:animEffect>
                                  </p:childTnLst>
                                </p:cTn>
                              </p:par>
                              <p:par>
                                <p:cTn id="120" presetID="53" presetClass="entr" presetSubtype="16" fill="hold" grpId="0" nodeType="withEffect">
                                  <p:stCondLst>
                                    <p:cond delay="0"/>
                                  </p:stCondLst>
                                  <p:childTnLst>
                                    <p:set>
                                      <p:cBhvr>
                                        <p:cTn id="121" dur="1" fill="hold">
                                          <p:stCondLst>
                                            <p:cond delay="0"/>
                                          </p:stCondLst>
                                        </p:cTn>
                                        <p:tgtEl>
                                          <p:spTgt spid="57"/>
                                        </p:tgtEl>
                                        <p:attrNameLst>
                                          <p:attrName>style.visibility</p:attrName>
                                        </p:attrNameLst>
                                      </p:cBhvr>
                                      <p:to>
                                        <p:strVal val="visible"/>
                                      </p:to>
                                    </p:set>
                                    <p:anim calcmode="lin" valueType="num">
                                      <p:cBhvr>
                                        <p:cTn id="122" dur="500" fill="hold"/>
                                        <p:tgtEl>
                                          <p:spTgt spid="57"/>
                                        </p:tgtEl>
                                        <p:attrNameLst>
                                          <p:attrName>ppt_w</p:attrName>
                                        </p:attrNameLst>
                                      </p:cBhvr>
                                      <p:tavLst>
                                        <p:tav tm="0">
                                          <p:val>
                                            <p:fltVal val="0"/>
                                          </p:val>
                                        </p:tav>
                                        <p:tav tm="100000">
                                          <p:val>
                                            <p:strVal val="#ppt_w"/>
                                          </p:val>
                                        </p:tav>
                                      </p:tavLst>
                                    </p:anim>
                                    <p:anim calcmode="lin" valueType="num">
                                      <p:cBhvr>
                                        <p:cTn id="123" dur="500" fill="hold"/>
                                        <p:tgtEl>
                                          <p:spTgt spid="57"/>
                                        </p:tgtEl>
                                        <p:attrNameLst>
                                          <p:attrName>ppt_h</p:attrName>
                                        </p:attrNameLst>
                                      </p:cBhvr>
                                      <p:tavLst>
                                        <p:tav tm="0">
                                          <p:val>
                                            <p:fltVal val="0"/>
                                          </p:val>
                                        </p:tav>
                                        <p:tav tm="100000">
                                          <p:val>
                                            <p:strVal val="#ppt_h"/>
                                          </p:val>
                                        </p:tav>
                                      </p:tavLst>
                                    </p:anim>
                                    <p:animEffect transition="in" filter="fade">
                                      <p:cBhvr>
                                        <p:cTn id="124" dur="500"/>
                                        <p:tgtEl>
                                          <p:spTgt spid="57"/>
                                        </p:tgtEl>
                                      </p:cBhvr>
                                    </p:animEffect>
                                  </p:childTnLst>
                                </p:cTn>
                              </p:par>
                              <p:par>
                                <p:cTn id="125" presetID="53" presetClass="entr" presetSubtype="16" fill="hold" grpId="0" nodeType="withEffect">
                                  <p:stCondLst>
                                    <p:cond delay="0"/>
                                  </p:stCondLst>
                                  <p:childTnLst>
                                    <p:set>
                                      <p:cBhvr>
                                        <p:cTn id="126" dur="1" fill="hold">
                                          <p:stCondLst>
                                            <p:cond delay="0"/>
                                          </p:stCondLst>
                                        </p:cTn>
                                        <p:tgtEl>
                                          <p:spTgt spid="58"/>
                                        </p:tgtEl>
                                        <p:attrNameLst>
                                          <p:attrName>style.visibility</p:attrName>
                                        </p:attrNameLst>
                                      </p:cBhvr>
                                      <p:to>
                                        <p:strVal val="visible"/>
                                      </p:to>
                                    </p:set>
                                    <p:anim calcmode="lin" valueType="num">
                                      <p:cBhvr>
                                        <p:cTn id="127" dur="500" fill="hold"/>
                                        <p:tgtEl>
                                          <p:spTgt spid="58"/>
                                        </p:tgtEl>
                                        <p:attrNameLst>
                                          <p:attrName>ppt_w</p:attrName>
                                        </p:attrNameLst>
                                      </p:cBhvr>
                                      <p:tavLst>
                                        <p:tav tm="0">
                                          <p:val>
                                            <p:fltVal val="0"/>
                                          </p:val>
                                        </p:tav>
                                        <p:tav tm="100000">
                                          <p:val>
                                            <p:strVal val="#ppt_w"/>
                                          </p:val>
                                        </p:tav>
                                      </p:tavLst>
                                    </p:anim>
                                    <p:anim calcmode="lin" valueType="num">
                                      <p:cBhvr>
                                        <p:cTn id="128" dur="500" fill="hold"/>
                                        <p:tgtEl>
                                          <p:spTgt spid="58"/>
                                        </p:tgtEl>
                                        <p:attrNameLst>
                                          <p:attrName>ppt_h</p:attrName>
                                        </p:attrNameLst>
                                      </p:cBhvr>
                                      <p:tavLst>
                                        <p:tav tm="0">
                                          <p:val>
                                            <p:fltVal val="0"/>
                                          </p:val>
                                        </p:tav>
                                        <p:tav tm="100000">
                                          <p:val>
                                            <p:strVal val="#ppt_h"/>
                                          </p:val>
                                        </p:tav>
                                      </p:tavLst>
                                    </p:anim>
                                    <p:animEffect transition="in" filter="fade">
                                      <p:cBhvr>
                                        <p:cTn id="129" dur="500"/>
                                        <p:tgtEl>
                                          <p:spTgt spid="58"/>
                                        </p:tgtEl>
                                      </p:cBhvr>
                                    </p:animEffect>
                                  </p:childTnLst>
                                </p:cTn>
                              </p:par>
                              <p:par>
                                <p:cTn id="130" presetID="53" presetClass="entr" presetSubtype="16" fill="hold" grpId="0" nodeType="withEffect">
                                  <p:stCondLst>
                                    <p:cond delay="0"/>
                                  </p:stCondLst>
                                  <p:childTnLst>
                                    <p:set>
                                      <p:cBhvr>
                                        <p:cTn id="131" dur="1" fill="hold">
                                          <p:stCondLst>
                                            <p:cond delay="0"/>
                                          </p:stCondLst>
                                        </p:cTn>
                                        <p:tgtEl>
                                          <p:spTgt spid="59"/>
                                        </p:tgtEl>
                                        <p:attrNameLst>
                                          <p:attrName>style.visibility</p:attrName>
                                        </p:attrNameLst>
                                      </p:cBhvr>
                                      <p:to>
                                        <p:strVal val="visible"/>
                                      </p:to>
                                    </p:set>
                                    <p:anim calcmode="lin" valueType="num">
                                      <p:cBhvr>
                                        <p:cTn id="132" dur="500" fill="hold"/>
                                        <p:tgtEl>
                                          <p:spTgt spid="59"/>
                                        </p:tgtEl>
                                        <p:attrNameLst>
                                          <p:attrName>ppt_w</p:attrName>
                                        </p:attrNameLst>
                                      </p:cBhvr>
                                      <p:tavLst>
                                        <p:tav tm="0">
                                          <p:val>
                                            <p:fltVal val="0"/>
                                          </p:val>
                                        </p:tav>
                                        <p:tav tm="100000">
                                          <p:val>
                                            <p:strVal val="#ppt_w"/>
                                          </p:val>
                                        </p:tav>
                                      </p:tavLst>
                                    </p:anim>
                                    <p:anim calcmode="lin" valueType="num">
                                      <p:cBhvr>
                                        <p:cTn id="133" dur="500" fill="hold"/>
                                        <p:tgtEl>
                                          <p:spTgt spid="59"/>
                                        </p:tgtEl>
                                        <p:attrNameLst>
                                          <p:attrName>ppt_h</p:attrName>
                                        </p:attrNameLst>
                                      </p:cBhvr>
                                      <p:tavLst>
                                        <p:tav tm="0">
                                          <p:val>
                                            <p:fltVal val="0"/>
                                          </p:val>
                                        </p:tav>
                                        <p:tav tm="100000">
                                          <p:val>
                                            <p:strVal val="#ppt_h"/>
                                          </p:val>
                                        </p:tav>
                                      </p:tavLst>
                                    </p:anim>
                                    <p:animEffect transition="in" filter="fade">
                                      <p:cBhvr>
                                        <p:cTn id="134" dur="500"/>
                                        <p:tgtEl>
                                          <p:spTgt spid="59"/>
                                        </p:tgtEl>
                                      </p:cBhvr>
                                    </p:animEffect>
                                  </p:childTnLst>
                                </p:cTn>
                              </p:par>
                              <p:par>
                                <p:cTn id="135" presetID="53" presetClass="entr" presetSubtype="16" fill="hold" grpId="0" nodeType="withEffect">
                                  <p:stCondLst>
                                    <p:cond delay="0"/>
                                  </p:stCondLst>
                                  <p:childTnLst>
                                    <p:set>
                                      <p:cBhvr>
                                        <p:cTn id="136" dur="1" fill="hold">
                                          <p:stCondLst>
                                            <p:cond delay="0"/>
                                          </p:stCondLst>
                                        </p:cTn>
                                        <p:tgtEl>
                                          <p:spTgt spid="60"/>
                                        </p:tgtEl>
                                        <p:attrNameLst>
                                          <p:attrName>style.visibility</p:attrName>
                                        </p:attrNameLst>
                                      </p:cBhvr>
                                      <p:to>
                                        <p:strVal val="visible"/>
                                      </p:to>
                                    </p:set>
                                    <p:anim calcmode="lin" valueType="num">
                                      <p:cBhvr>
                                        <p:cTn id="137" dur="500" fill="hold"/>
                                        <p:tgtEl>
                                          <p:spTgt spid="60"/>
                                        </p:tgtEl>
                                        <p:attrNameLst>
                                          <p:attrName>ppt_w</p:attrName>
                                        </p:attrNameLst>
                                      </p:cBhvr>
                                      <p:tavLst>
                                        <p:tav tm="0">
                                          <p:val>
                                            <p:fltVal val="0"/>
                                          </p:val>
                                        </p:tav>
                                        <p:tav tm="100000">
                                          <p:val>
                                            <p:strVal val="#ppt_w"/>
                                          </p:val>
                                        </p:tav>
                                      </p:tavLst>
                                    </p:anim>
                                    <p:anim calcmode="lin" valueType="num">
                                      <p:cBhvr>
                                        <p:cTn id="138" dur="500" fill="hold"/>
                                        <p:tgtEl>
                                          <p:spTgt spid="60"/>
                                        </p:tgtEl>
                                        <p:attrNameLst>
                                          <p:attrName>ppt_h</p:attrName>
                                        </p:attrNameLst>
                                      </p:cBhvr>
                                      <p:tavLst>
                                        <p:tav tm="0">
                                          <p:val>
                                            <p:fltVal val="0"/>
                                          </p:val>
                                        </p:tav>
                                        <p:tav tm="100000">
                                          <p:val>
                                            <p:strVal val="#ppt_h"/>
                                          </p:val>
                                        </p:tav>
                                      </p:tavLst>
                                    </p:anim>
                                    <p:animEffect transition="in" filter="fade">
                                      <p:cBhvr>
                                        <p:cTn id="139" dur="500"/>
                                        <p:tgtEl>
                                          <p:spTgt spid="60"/>
                                        </p:tgtEl>
                                      </p:cBhvr>
                                    </p:animEffect>
                                  </p:childTnLst>
                                </p:cTn>
                              </p:par>
                              <p:par>
                                <p:cTn id="140" presetID="53" presetClass="entr" presetSubtype="16" fill="hold" grpId="0" nodeType="withEffect">
                                  <p:stCondLst>
                                    <p:cond delay="0"/>
                                  </p:stCondLst>
                                  <p:childTnLst>
                                    <p:set>
                                      <p:cBhvr>
                                        <p:cTn id="141" dur="1" fill="hold">
                                          <p:stCondLst>
                                            <p:cond delay="0"/>
                                          </p:stCondLst>
                                        </p:cTn>
                                        <p:tgtEl>
                                          <p:spTgt spid="61"/>
                                        </p:tgtEl>
                                        <p:attrNameLst>
                                          <p:attrName>style.visibility</p:attrName>
                                        </p:attrNameLst>
                                      </p:cBhvr>
                                      <p:to>
                                        <p:strVal val="visible"/>
                                      </p:to>
                                    </p:set>
                                    <p:anim calcmode="lin" valueType="num">
                                      <p:cBhvr>
                                        <p:cTn id="142" dur="500" fill="hold"/>
                                        <p:tgtEl>
                                          <p:spTgt spid="61"/>
                                        </p:tgtEl>
                                        <p:attrNameLst>
                                          <p:attrName>ppt_w</p:attrName>
                                        </p:attrNameLst>
                                      </p:cBhvr>
                                      <p:tavLst>
                                        <p:tav tm="0">
                                          <p:val>
                                            <p:fltVal val="0"/>
                                          </p:val>
                                        </p:tav>
                                        <p:tav tm="100000">
                                          <p:val>
                                            <p:strVal val="#ppt_w"/>
                                          </p:val>
                                        </p:tav>
                                      </p:tavLst>
                                    </p:anim>
                                    <p:anim calcmode="lin" valueType="num">
                                      <p:cBhvr>
                                        <p:cTn id="143" dur="500" fill="hold"/>
                                        <p:tgtEl>
                                          <p:spTgt spid="61"/>
                                        </p:tgtEl>
                                        <p:attrNameLst>
                                          <p:attrName>ppt_h</p:attrName>
                                        </p:attrNameLst>
                                      </p:cBhvr>
                                      <p:tavLst>
                                        <p:tav tm="0">
                                          <p:val>
                                            <p:fltVal val="0"/>
                                          </p:val>
                                        </p:tav>
                                        <p:tav tm="100000">
                                          <p:val>
                                            <p:strVal val="#ppt_h"/>
                                          </p:val>
                                        </p:tav>
                                      </p:tavLst>
                                    </p:anim>
                                    <p:animEffect transition="in" filter="fade">
                                      <p:cBhvr>
                                        <p:cTn id="144" dur="500"/>
                                        <p:tgtEl>
                                          <p:spTgt spid="61"/>
                                        </p:tgtEl>
                                      </p:cBhvr>
                                    </p:animEffect>
                                  </p:childTnLst>
                                </p:cTn>
                              </p:par>
                              <p:par>
                                <p:cTn id="145" presetID="53" presetClass="entr" presetSubtype="16" fill="hold" grpId="0" nodeType="withEffect">
                                  <p:stCondLst>
                                    <p:cond delay="0"/>
                                  </p:stCondLst>
                                  <p:childTnLst>
                                    <p:set>
                                      <p:cBhvr>
                                        <p:cTn id="146" dur="1" fill="hold">
                                          <p:stCondLst>
                                            <p:cond delay="0"/>
                                          </p:stCondLst>
                                        </p:cTn>
                                        <p:tgtEl>
                                          <p:spTgt spid="62"/>
                                        </p:tgtEl>
                                        <p:attrNameLst>
                                          <p:attrName>style.visibility</p:attrName>
                                        </p:attrNameLst>
                                      </p:cBhvr>
                                      <p:to>
                                        <p:strVal val="visible"/>
                                      </p:to>
                                    </p:set>
                                    <p:anim calcmode="lin" valueType="num">
                                      <p:cBhvr>
                                        <p:cTn id="147" dur="500" fill="hold"/>
                                        <p:tgtEl>
                                          <p:spTgt spid="62"/>
                                        </p:tgtEl>
                                        <p:attrNameLst>
                                          <p:attrName>ppt_w</p:attrName>
                                        </p:attrNameLst>
                                      </p:cBhvr>
                                      <p:tavLst>
                                        <p:tav tm="0">
                                          <p:val>
                                            <p:fltVal val="0"/>
                                          </p:val>
                                        </p:tav>
                                        <p:tav tm="100000">
                                          <p:val>
                                            <p:strVal val="#ppt_w"/>
                                          </p:val>
                                        </p:tav>
                                      </p:tavLst>
                                    </p:anim>
                                    <p:anim calcmode="lin" valueType="num">
                                      <p:cBhvr>
                                        <p:cTn id="148" dur="500" fill="hold"/>
                                        <p:tgtEl>
                                          <p:spTgt spid="62"/>
                                        </p:tgtEl>
                                        <p:attrNameLst>
                                          <p:attrName>ppt_h</p:attrName>
                                        </p:attrNameLst>
                                      </p:cBhvr>
                                      <p:tavLst>
                                        <p:tav tm="0">
                                          <p:val>
                                            <p:fltVal val="0"/>
                                          </p:val>
                                        </p:tav>
                                        <p:tav tm="100000">
                                          <p:val>
                                            <p:strVal val="#ppt_h"/>
                                          </p:val>
                                        </p:tav>
                                      </p:tavLst>
                                    </p:anim>
                                    <p:animEffect transition="in" filter="fade">
                                      <p:cBhvr>
                                        <p:cTn id="149" dur="500"/>
                                        <p:tgtEl>
                                          <p:spTgt spid="62"/>
                                        </p:tgtEl>
                                      </p:cBhvr>
                                    </p:animEffect>
                                  </p:childTnLst>
                                </p:cTn>
                              </p:par>
                              <p:par>
                                <p:cTn id="150" presetID="53" presetClass="entr" presetSubtype="16" fill="hold" grpId="0" nodeType="withEffect">
                                  <p:stCondLst>
                                    <p:cond delay="0"/>
                                  </p:stCondLst>
                                  <p:childTnLst>
                                    <p:set>
                                      <p:cBhvr>
                                        <p:cTn id="151" dur="1" fill="hold">
                                          <p:stCondLst>
                                            <p:cond delay="0"/>
                                          </p:stCondLst>
                                        </p:cTn>
                                        <p:tgtEl>
                                          <p:spTgt spid="63"/>
                                        </p:tgtEl>
                                        <p:attrNameLst>
                                          <p:attrName>style.visibility</p:attrName>
                                        </p:attrNameLst>
                                      </p:cBhvr>
                                      <p:to>
                                        <p:strVal val="visible"/>
                                      </p:to>
                                    </p:set>
                                    <p:anim calcmode="lin" valueType="num">
                                      <p:cBhvr>
                                        <p:cTn id="152" dur="500" fill="hold"/>
                                        <p:tgtEl>
                                          <p:spTgt spid="63"/>
                                        </p:tgtEl>
                                        <p:attrNameLst>
                                          <p:attrName>ppt_w</p:attrName>
                                        </p:attrNameLst>
                                      </p:cBhvr>
                                      <p:tavLst>
                                        <p:tav tm="0">
                                          <p:val>
                                            <p:fltVal val="0"/>
                                          </p:val>
                                        </p:tav>
                                        <p:tav tm="100000">
                                          <p:val>
                                            <p:strVal val="#ppt_w"/>
                                          </p:val>
                                        </p:tav>
                                      </p:tavLst>
                                    </p:anim>
                                    <p:anim calcmode="lin" valueType="num">
                                      <p:cBhvr>
                                        <p:cTn id="153" dur="500" fill="hold"/>
                                        <p:tgtEl>
                                          <p:spTgt spid="63"/>
                                        </p:tgtEl>
                                        <p:attrNameLst>
                                          <p:attrName>ppt_h</p:attrName>
                                        </p:attrNameLst>
                                      </p:cBhvr>
                                      <p:tavLst>
                                        <p:tav tm="0">
                                          <p:val>
                                            <p:fltVal val="0"/>
                                          </p:val>
                                        </p:tav>
                                        <p:tav tm="100000">
                                          <p:val>
                                            <p:strVal val="#ppt_h"/>
                                          </p:val>
                                        </p:tav>
                                      </p:tavLst>
                                    </p:anim>
                                    <p:animEffect transition="in" filter="fade">
                                      <p:cBhvr>
                                        <p:cTn id="154" dur="500"/>
                                        <p:tgtEl>
                                          <p:spTgt spid="63"/>
                                        </p:tgtEl>
                                      </p:cBhvr>
                                    </p:animEffect>
                                  </p:childTnLst>
                                </p:cTn>
                              </p:par>
                              <p:par>
                                <p:cTn id="155" presetID="53" presetClass="entr" presetSubtype="16" fill="hold" grpId="0" nodeType="withEffect">
                                  <p:stCondLst>
                                    <p:cond delay="0"/>
                                  </p:stCondLst>
                                  <p:childTnLst>
                                    <p:set>
                                      <p:cBhvr>
                                        <p:cTn id="156" dur="1" fill="hold">
                                          <p:stCondLst>
                                            <p:cond delay="0"/>
                                          </p:stCondLst>
                                        </p:cTn>
                                        <p:tgtEl>
                                          <p:spTgt spid="64"/>
                                        </p:tgtEl>
                                        <p:attrNameLst>
                                          <p:attrName>style.visibility</p:attrName>
                                        </p:attrNameLst>
                                      </p:cBhvr>
                                      <p:to>
                                        <p:strVal val="visible"/>
                                      </p:to>
                                    </p:set>
                                    <p:anim calcmode="lin" valueType="num">
                                      <p:cBhvr>
                                        <p:cTn id="157" dur="500" fill="hold"/>
                                        <p:tgtEl>
                                          <p:spTgt spid="64"/>
                                        </p:tgtEl>
                                        <p:attrNameLst>
                                          <p:attrName>ppt_w</p:attrName>
                                        </p:attrNameLst>
                                      </p:cBhvr>
                                      <p:tavLst>
                                        <p:tav tm="0">
                                          <p:val>
                                            <p:fltVal val="0"/>
                                          </p:val>
                                        </p:tav>
                                        <p:tav tm="100000">
                                          <p:val>
                                            <p:strVal val="#ppt_w"/>
                                          </p:val>
                                        </p:tav>
                                      </p:tavLst>
                                    </p:anim>
                                    <p:anim calcmode="lin" valueType="num">
                                      <p:cBhvr>
                                        <p:cTn id="158" dur="500" fill="hold"/>
                                        <p:tgtEl>
                                          <p:spTgt spid="64"/>
                                        </p:tgtEl>
                                        <p:attrNameLst>
                                          <p:attrName>ppt_h</p:attrName>
                                        </p:attrNameLst>
                                      </p:cBhvr>
                                      <p:tavLst>
                                        <p:tav tm="0">
                                          <p:val>
                                            <p:fltVal val="0"/>
                                          </p:val>
                                        </p:tav>
                                        <p:tav tm="100000">
                                          <p:val>
                                            <p:strVal val="#ppt_h"/>
                                          </p:val>
                                        </p:tav>
                                      </p:tavLst>
                                    </p:anim>
                                    <p:animEffect transition="in" filter="fade">
                                      <p:cBhvr>
                                        <p:cTn id="159" dur="500"/>
                                        <p:tgtEl>
                                          <p:spTgt spid="64"/>
                                        </p:tgtEl>
                                      </p:cBhvr>
                                    </p:animEffect>
                                  </p:childTnLst>
                                </p:cTn>
                              </p:par>
                              <p:par>
                                <p:cTn id="160" presetID="53" presetClass="entr" presetSubtype="16" fill="hold" grpId="0" nodeType="withEffect">
                                  <p:stCondLst>
                                    <p:cond delay="0"/>
                                  </p:stCondLst>
                                  <p:childTnLst>
                                    <p:set>
                                      <p:cBhvr>
                                        <p:cTn id="161" dur="1" fill="hold">
                                          <p:stCondLst>
                                            <p:cond delay="0"/>
                                          </p:stCondLst>
                                        </p:cTn>
                                        <p:tgtEl>
                                          <p:spTgt spid="65"/>
                                        </p:tgtEl>
                                        <p:attrNameLst>
                                          <p:attrName>style.visibility</p:attrName>
                                        </p:attrNameLst>
                                      </p:cBhvr>
                                      <p:to>
                                        <p:strVal val="visible"/>
                                      </p:to>
                                    </p:set>
                                    <p:anim calcmode="lin" valueType="num">
                                      <p:cBhvr>
                                        <p:cTn id="162" dur="500" fill="hold"/>
                                        <p:tgtEl>
                                          <p:spTgt spid="65"/>
                                        </p:tgtEl>
                                        <p:attrNameLst>
                                          <p:attrName>ppt_w</p:attrName>
                                        </p:attrNameLst>
                                      </p:cBhvr>
                                      <p:tavLst>
                                        <p:tav tm="0">
                                          <p:val>
                                            <p:fltVal val="0"/>
                                          </p:val>
                                        </p:tav>
                                        <p:tav tm="100000">
                                          <p:val>
                                            <p:strVal val="#ppt_w"/>
                                          </p:val>
                                        </p:tav>
                                      </p:tavLst>
                                    </p:anim>
                                    <p:anim calcmode="lin" valueType="num">
                                      <p:cBhvr>
                                        <p:cTn id="163" dur="500" fill="hold"/>
                                        <p:tgtEl>
                                          <p:spTgt spid="65"/>
                                        </p:tgtEl>
                                        <p:attrNameLst>
                                          <p:attrName>ppt_h</p:attrName>
                                        </p:attrNameLst>
                                      </p:cBhvr>
                                      <p:tavLst>
                                        <p:tav tm="0">
                                          <p:val>
                                            <p:fltVal val="0"/>
                                          </p:val>
                                        </p:tav>
                                        <p:tav tm="100000">
                                          <p:val>
                                            <p:strVal val="#ppt_h"/>
                                          </p:val>
                                        </p:tav>
                                      </p:tavLst>
                                    </p:anim>
                                    <p:animEffect transition="in" filter="fade">
                                      <p:cBhvr>
                                        <p:cTn id="164" dur="500"/>
                                        <p:tgtEl>
                                          <p:spTgt spid="65"/>
                                        </p:tgtEl>
                                      </p:cBhvr>
                                    </p:animEffect>
                                  </p:childTnLst>
                                </p:cTn>
                              </p:par>
                              <p:par>
                                <p:cTn id="165" presetID="53" presetClass="entr" presetSubtype="16" fill="hold" grpId="0" nodeType="withEffect">
                                  <p:stCondLst>
                                    <p:cond delay="0"/>
                                  </p:stCondLst>
                                  <p:childTnLst>
                                    <p:set>
                                      <p:cBhvr>
                                        <p:cTn id="166" dur="1" fill="hold">
                                          <p:stCondLst>
                                            <p:cond delay="0"/>
                                          </p:stCondLst>
                                        </p:cTn>
                                        <p:tgtEl>
                                          <p:spTgt spid="66"/>
                                        </p:tgtEl>
                                        <p:attrNameLst>
                                          <p:attrName>style.visibility</p:attrName>
                                        </p:attrNameLst>
                                      </p:cBhvr>
                                      <p:to>
                                        <p:strVal val="visible"/>
                                      </p:to>
                                    </p:set>
                                    <p:anim calcmode="lin" valueType="num">
                                      <p:cBhvr>
                                        <p:cTn id="167" dur="500" fill="hold"/>
                                        <p:tgtEl>
                                          <p:spTgt spid="66"/>
                                        </p:tgtEl>
                                        <p:attrNameLst>
                                          <p:attrName>ppt_w</p:attrName>
                                        </p:attrNameLst>
                                      </p:cBhvr>
                                      <p:tavLst>
                                        <p:tav tm="0">
                                          <p:val>
                                            <p:fltVal val="0"/>
                                          </p:val>
                                        </p:tav>
                                        <p:tav tm="100000">
                                          <p:val>
                                            <p:strVal val="#ppt_w"/>
                                          </p:val>
                                        </p:tav>
                                      </p:tavLst>
                                    </p:anim>
                                    <p:anim calcmode="lin" valueType="num">
                                      <p:cBhvr>
                                        <p:cTn id="168" dur="500" fill="hold"/>
                                        <p:tgtEl>
                                          <p:spTgt spid="66"/>
                                        </p:tgtEl>
                                        <p:attrNameLst>
                                          <p:attrName>ppt_h</p:attrName>
                                        </p:attrNameLst>
                                      </p:cBhvr>
                                      <p:tavLst>
                                        <p:tav tm="0">
                                          <p:val>
                                            <p:fltVal val="0"/>
                                          </p:val>
                                        </p:tav>
                                        <p:tav tm="100000">
                                          <p:val>
                                            <p:strVal val="#ppt_h"/>
                                          </p:val>
                                        </p:tav>
                                      </p:tavLst>
                                    </p:anim>
                                    <p:animEffect transition="in" filter="fade">
                                      <p:cBhvr>
                                        <p:cTn id="169" dur="500"/>
                                        <p:tgtEl>
                                          <p:spTgt spid="66"/>
                                        </p:tgtEl>
                                      </p:cBhvr>
                                    </p:animEffect>
                                  </p:childTnLst>
                                </p:cTn>
                              </p:par>
                              <p:par>
                                <p:cTn id="170" presetID="53" presetClass="entr" presetSubtype="16" fill="hold" grpId="0" nodeType="withEffect">
                                  <p:stCondLst>
                                    <p:cond delay="0"/>
                                  </p:stCondLst>
                                  <p:childTnLst>
                                    <p:set>
                                      <p:cBhvr>
                                        <p:cTn id="171" dur="1" fill="hold">
                                          <p:stCondLst>
                                            <p:cond delay="0"/>
                                          </p:stCondLst>
                                        </p:cTn>
                                        <p:tgtEl>
                                          <p:spTgt spid="67"/>
                                        </p:tgtEl>
                                        <p:attrNameLst>
                                          <p:attrName>style.visibility</p:attrName>
                                        </p:attrNameLst>
                                      </p:cBhvr>
                                      <p:to>
                                        <p:strVal val="visible"/>
                                      </p:to>
                                    </p:set>
                                    <p:anim calcmode="lin" valueType="num">
                                      <p:cBhvr>
                                        <p:cTn id="172" dur="500" fill="hold"/>
                                        <p:tgtEl>
                                          <p:spTgt spid="67"/>
                                        </p:tgtEl>
                                        <p:attrNameLst>
                                          <p:attrName>ppt_w</p:attrName>
                                        </p:attrNameLst>
                                      </p:cBhvr>
                                      <p:tavLst>
                                        <p:tav tm="0">
                                          <p:val>
                                            <p:fltVal val="0"/>
                                          </p:val>
                                        </p:tav>
                                        <p:tav tm="100000">
                                          <p:val>
                                            <p:strVal val="#ppt_w"/>
                                          </p:val>
                                        </p:tav>
                                      </p:tavLst>
                                    </p:anim>
                                    <p:anim calcmode="lin" valueType="num">
                                      <p:cBhvr>
                                        <p:cTn id="173" dur="500" fill="hold"/>
                                        <p:tgtEl>
                                          <p:spTgt spid="67"/>
                                        </p:tgtEl>
                                        <p:attrNameLst>
                                          <p:attrName>ppt_h</p:attrName>
                                        </p:attrNameLst>
                                      </p:cBhvr>
                                      <p:tavLst>
                                        <p:tav tm="0">
                                          <p:val>
                                            <p:fltVal val="0"/>
                                          </p:val>
                                        </p:tav>
                                        <p:tav tm="100000">
                                          <p:val>
                                            <p:strVal val="#ppt_h"/>
                                          </p:val>
                                        </p:tav>
                                      </p:tavLst>
                                    </p:anim>
                                    <p:animEffect transition="in" filter="fade">
                                      <p:cBhvr>
                                        <p:cTn id="174" dur="500"/>
                                        <p:tgtEl>
                                          <p:spTgt spid="67"/>
                                        </p:tgtEl>
                                      </p:cBhvr>
                                    </p:animEffect>
                                  </p:childTnLst>
                                </p:cTn>
                              </p:par>
                              <p:par>
                                <p:cTn id="175" presetID="53" presetClass="entr" presetSubtype="16" fill="hold" grpId="0" nodeType="withEffect">
                                  <p:stCondLst>
                                    <p:cond delay="0"/>
                                  </p:stCondLst>
                                  <p:childTnLst>
                                    <p:set>
                                      <p:cBhvr>
                                        <p:cTn id="176" dur="1" fill="hold">
                                          <p:stCondLst>
                                            <p:cond delay="0"/>
                                          </p:stCondLst>
                                        </p:cTn>
                                        <p:tgtEl>
                                          <p:spTgt spid="68"/>
                                        </p:tgtEl>
                                        <p:attrNameLst>
                                          <p:attrName>style.visibility</p:attrName>
                                        </p:attrNameLst>
                                      </p:cBhvr>
                                      <p:to>
                                        <p:strVal val="visible"/>
                                      </p:to>
                                    </p:set>
                                    <p:anim calcmode="lin" valueType="num">
                                      <p:cBhvr>
                                        <p:cTn id="177" dur="500" fill="hold"/>
                                        <p:tgtEl>
                                          <p:spTgt spid="68"/>
                                        </p:tgtEl>
                                        <p:attrNameLst>
                                          <p:attrName>ppt_w</p:attrName>
                                        </p:attrNameLst>
                                      </p:cBhvr>
                                      <p:tavLst>
                                        <p:tav tm="0">
                                          <p:val>
                                            <p:fltVal val="0"/>
                                          </p:val>
                                        </p:tav>
                                        <p:tav tm="100000">
                                          <p:val>
                                            <p:strVal val="#ppt_w"/>
                                          </p:val>
                                        </p:tav>
                                      </p:tavLst>
                                    </p:anim>
                                    <p:anim calcmode="lin" valueType="num">
                                      <p:cBhvr>
                                        <p:cTn id="178" dur="500" fill="hold"/>
                                        <p:tgtEl>
                                          <p:spTgt spid="68"/>
                                        </p:tgtEl>
                                        <p:attrNameLst>
                                          <p:attrName>ppt_h</p:attrName>
                                        </p:attrNameLst>
                                      </p:cBhvr>
                                      <p:tavLst>
                                        <p:tav tm="0">
                                          <p:val>
                                            <p:fltVal val="0"/>
                                          </p:val>
                                        </p:tav>
                                        <p:tav tm="100000">
                                          <p:val>
                                            <p:strVal val="#ppt_h"/>
                                          </p:val>
                                        </p:tav>
                                      </p:tavLst>
                                    </p:anim>
                                    <p:animEffect transition="in" filter="fade">
                                      <p:cBhvr>
                                        <p:cTn id="179" dur="500"/>
                                        <p:tgtEl>
                                          <p:spTgt spid="68"/>
                                        </p:tgtEl>
                                      </p:cBhvr>
                                    </p:animEffect>
                                  </p:childTnLst>
                                </p:cTn>
                              </p:par>
                              <p:par>
                                <p:cTn id="180" presetID="53" presetClass="entr" presetSubtype="16" fill="hold" grpId="0" nodeType="withEffect">
                                  <p:stCondLst>
                                    <p:cond delay="0"/>
                                  </p:stCondLst>
                                  <p:childTnLst>
                                    <p:set>
                                      <p:cBhvr>
                                        <p:cTn id="181" dur="1" fill="hold">
                                          <p:stCondLst>
                                            <p:cond delay="0"/>
                                          </p:stCondLst>
                                        </p:cTn>
                                        <p:tgtEl>
                                          <p:spTgt spid="69"/>
                                        </p:tgtEl>
                                        <p:attrNameLst>
                                          <p:attrName>style.visibility</p:attrName>
                                        </p:attrNameLst>
                                      </p:cBhvr>
                                      <p:to>
                                        <p:strVal val="visible"/>
                                      </p:to>
                                    </p:set>
                                    <p:anim calcmode="lin" valueType="num">
                                      <p:cBhvr>
                                        <p:cTn id="182" dur="500" fill="hold"/>
                                        <p:tgtEl>
                                          <p:spTgt spid="69"/>
                                        </p:tgtEl>
                                        <p:attrNameLst>
                                          <p:attrName>ppt_w</p:attrName>
                                        </p:attrNameLst>
                                      </p:cBhvr>
                                      <p:tavLst>
                                        <p:tav tm="0">
                                          <p:val>
                                            <p:fltVal val="0"/>
                                          </p:val>
                                        </p:tav>
                                        <p:tav tm="100000">
                                          <p:val>
                                            <p:strVal val="#ppt_w"/>
                                          </p:val>
                                        </p:tav>
                                      </p:tavLst>
                                    </p:anim>
                                    <p:anim calcmode="lin" valueType="num">
                                      <p:cBhvr>
                                        <p:cTn id="183" dur="500" fill="hold"/>
                                        <p:tgtEl>
                                          <p:spTgt spid="69"/>
                                        </p:tgtEl>
                                        <p:attrNameLst>
                                          <p:attrName>ppt_h</p:attrName>
                                        </p:attrNameLst>
                                      </p:cBhvr>
                                      <p:tavLst>
                                        <p:tav tm="0">
                                          <p:val>
                                            <p:fltVal val="0"/>
                                          </p:val>
                                        </p:tav>
                                        <p:tav tm="100000">
                                          <p:val>
                                            <p:strVal val="#ppt_h"/>
                                          </p:val>
                                        </p:tav>
                                      </p:tavLst>
                                    </p:anim>
                                    <p:animEffect transition="in" filter="fade">
                                      <p:cBhvr>
                                        <p:cTn id="184" dur="500"/>
                                        <p:tgtEl>
                                          <p:spTgt spid="69"/>
                                        </p:tgtEl>
                                      </p:cBhvr>
                                    </p:animEffect>
                                  </p:childTnLst>
                                </p:cTn>
                              </p:par>
                              <p:par>
                                <p:cTn id="185" presetID="53" presetClass="entr" presetSubtype="16" fill="hold" grpId="0" nodeType="withEffect">
                                  <p:stCondLst>
                                    <p:cond delay="0"/>
                                  </p:stCondLst>
                                  <p:childTnLst>
                                    <p:set>
                                      <p:cBhvr>
                                        <p:cTn id="186" dur="1" fill="hold">
                                          <p:stCondLst>
                                            <p:cond delay="0"/>
                                          </p:stCondLst>
                                        </p:cTn>
                                        <p:tgtEl>
                                          <p:spTgt spid="70"/>
                                        </p:tgtEl>
                                        <p:attrNameLst>
                                          <p:attrName>style.visibility</p:attrName>
                                        </p:attrNameLst>
                                      </p:cBhvr>
                                      <p:to>
                                        <p:strVal val="visible"/>
                                      </p:to>
                                    </p:set>
                                    <p:anim calcmode="lin" valueType="num">
                                      <p:cBhvr>
                                        <p:cTn id="187" dur="500" fill="hold"/>
                                        <p:tgtEl>
                                          <p:spTgt spid="70"/>
                                        </p:tgtEl>
                                        <p:attrNameLst>
                                          <p:attrName>ppt_w</p:attrName>
                                        </p:attrNameLst>
                                      </p:cBhvr>
                                      <p:tavLst>
                                        <p:tav tm="0">
                                          <p:val>
                                            <p:fltVal val="0"/>
                                          </p:val>
                                        </p:tav>
                                        <p:tav tm="100000">
                                          <p:val>
                                            <p:strVal val="#ppt_w"/>
                                          </p:val>
                                        </p:tav>
                                      </p:tavLst>
                                    </p:anim>
                                    <p:anim calcmode="lin" valueType="num">
                                      <p:cBhvr>
                                        <p:cTn id="188" dur="500" fill="hold"/>
                                        <p:tgtEl>
                                          <p:spTgt spid="70"/>
                                        </p:tgtEl>
                                        <p:attrNameLst>
                                          <p:attrName>ppt_h</p:attrName>
                                        </p:attrNameLst>
                                      </p:cBhvr>
                                      <p:tavLst>
                                        <p:tav tm="0">
                                          <p:val>
                                            <p:fltVal val="0"/>
                                          </p:val>
                                        </p:tav>
                                        <p:tav tm="100000">
                                          <p:val>
                                            <p:strVal val="#ppt_h"/>
                                          </p:val>
                                        </p:tav>
                                      </p:tavLst>
                                    </p:anim>
                                    <p:animEffect transition="in" filter="fade">
                                      <p:cBhvr>
                                        <p:cTn id="189" dur="500"/>
                                        <p:tgtEl>
                                          <p:spTgt spid="70"/>
                                        </p:tgtEl>
                                      </p:cBhvr>
                                    </p:animEffect>
                                  </p:childTnLst>
                                </p:cTn>
                              </p:par>
                              <p:par>
                                <p:cTn id="190" presetID="53" presetClass="entr" presetSubtype="16" fill="hold" grpId="0" nodeType="withEffect">
                                  <p:stCondLst>
                                    <p:cond delay="0"/>
                                  </p:stCondLst>
                                  <p:childTnLst>
                                    <p:set>
                                      <p:cBhvr>
                                        <p:cTn id="191" dur="1" fill="hold">
                                          <p:stCondLst>
                                            <p:cond delay="0"/>
                                          </p:stCondLst>
                                        </p:cTn>
                                        <p:tgtEl>
                                          <p:spTgt spid="71"/>
                                        </p:tgtEl>
                                        <p:attrNameLst>
                                          <p:attrName>style.visibility</p:attrName>
                                        </p:attrNameLst>
                                      </p:cBhvr>
                                      <p:to>
                                        <p:strVal val="visible"/>
                                      </p:to>
                                    </p:set>
                                    <p:anim calcmode="lin" valueType="num">
                                      <p:cBhvr>
                                        <p:cTn id="192" dur="500" fill="hold"/>
                                        <p:tgtEl>
                                          <p:spTgt spid="71"/>
                                        </p:tgtEl>
                                        <p:attrNameLst>
                                          <p:attrName>ppt_w</p:attrName>
                                        </p:attrNameLst>
                                      </p:cBhvr>
                                      <p:tavLst>
                                        <p:tav tm="0">
                                          <p:val>
                                            <p:fltVal val="0"/>
                                          </p:val>
                                        </p:tav>
                                        <p:tav tm="100000">
                                          <p:val>
                                            <p:strVal val="#ppt_w"/>
                                          </p:val>
                                        </p:tav>
                                      </p:tavLst>
                                    </p:anim>
                                    <p:anim calcmode="lin" valueType="num">
                                      <p:cBhvr>
                                        <p:cTn id="193" dur="500" fill="hold"/>
                                        <p:tgtEl>
                                          <p:spTgt spid="71"/>
                                        </p:tgtEl>
                                        <p:attrNameLst>
                                          <p:attrName>ppt_h</p:attrName>
                                        </p:attrNameLst>
                                      </p:cBhvr>
                                      <p:tavLst>
                                        <p:tav tm="0">
                                          <p:val>
                                            <p:fltVal val="0"/>
                                          </p:val>
                                        </p:tav>
                                        <p:tav tm="100000">
                                          <p:val>
                                            <p:strVal val="#ppt_h"/>
                                          </p:val>
                                        </p:tav>
                                      </p:tavLst>
                                    </p:anim>
                                    <p:animEffect transition="in" filter="fade">
                                      <p:cBhvr>
                                        <p:cTn id="194" dur="500"/>
                                        <p:tgtEl>
                                          <p:spTgt spid="71"/>
                                        </p:tgtEl>
                                      </p:cBhvr>
                                    </p:animEffect>
                                  </p:childTnLst>
                                </p:cTn>
                              </p:par>
                              <p:par>
                                <p:cTn id="195" presetID="53" presetClass="entr" presetSubtype="16" fill="hold" grpId="0" nodeType="withEffect">
                                  <p:stCondLst>
                                    <p:cond delay="0"/>
                                  </p:stCondLst>
                                  <p:childTnLst>
                                    <p:set>
                                      <p:cBhvr>
                                        <p:cTn id="196" dur="1" fill="hold">
                                          <p:stCondLst>
                                            <p:cond delay="0"/>
                                          </p:stCondLst>
                                        </p:cTn>
                                        <p:tgtEl>
                                          <p:spTgt spid="72"/>
                                        </p:tgtEl>
                                        <p:attrNameLst>
                                          <p:attrName>style.visibility</p:attrName>
                                        </p:attrNameLst>
                                      </p:cBhvr>
                                      <p:to>
                                        <p:strVal val="visible"/>
                                      </p:to>
                                    </p:set>
                                    <p:anim calcmode="lin" valueType="num">
                                      <p:cBhvr>
                                        <p:cTn id="197" dur="500" fill="hold"/>
                                        <p:tgtEl>
                                          <p:spTgt spid="72"/>
                                        </p:tgtEl>
                                        <p:attrNameLst>
                                          <p:attrName>ppt_w</p:attrName>
                                        </p:attrNameLst>
                                      </p:cBhvr>
                                      <p:tavLst>
                                        <p:tav tm="0">
                                          <p:val>
                                            <p:fltVal val="0"/>
                                          </p:val>
                                        </p:tav>
                                        <p:tav tm="100000">
                                          <p:val>
                                            <p:strVal val="#ppt_w"/>
                                          </p:val>
                                        </p:tav>
                                      </p:tavLst>
                                    </p:anim>
                                    <p:anim calcmode="lin" valueType="num">
                                      <p:cBhvr>
                                        <p:cTn id="198" dur="500" fill="hold"/>
                                        <p:tgtEl>
                                          <p:spTgt spid="72"/>
                                        </p:tgtEl>
                                        <p:attrNameLst>
                                          <p:attrName>ppt_h</p:attrName>
                                        </p:attrNameLst>
                                      </p:cBhvr>
                                      <p:tavLst>
                                        <p:tav tm="0">
                                          <p:val>
                                            <p:fltVal val="0"/>
                                          </p:val>
                                        </p:tav>
                                        <p:tav tm="100000">
                                          <p:val>
                                            <p:strVal val="#ppt_h"/>
                                          </p:val>
                                        </p:tav>
                                      </p:tavLst>
                                    </p:anim>
                                    <p:animEffect transition="in" filter="fade">
                                      <p:cBhvr>
                                        <p:cTn id="199" dur="500"/>
                                        <p:tgtEl>
                                          <p:spTgt spid="72"/>
                                        </p:tgtEl>
                                      </p:cBhvr>
                                    </p:animEffect>
                                  </p:childTnLst>
                                </p:cTn>
                              </p:par>
                              <p:par>
                                <p:cTn id="200" presetID="53" presetClass="entr" presetSubtype="16" fill="hold" grpId="0" nodeType="withEffect">
                                  <p:stCondLst>
                                    <p:cond delay="0"/>
                                  </p:stCondLst>
                                  <p:childTnLst>
                                    <p:set>
                                      <p:cBhvr>
                                        <p:cTn id="201" dur="1" fill="hold">
                                          <p:stCondLst>
                                            <p:cond delay="0"/>
                                          </p:stCondLst>
                                        </p:cTn>
                                        <p:tgtEl>
                                          <p:spTgt spid="73"/>
                                        </p:tgtEl>
                                        <p:attrNameLst>
                                          <p:attrName>style.visibility</p:attrName>
                                        </p:attrNameLst>
                                      </p:cBhvr>
                                      <p:to>
                                        <p:strVal val="visible"/>
                                      </p:to>
                                    </p:set>
                                    <p:anim calcmode="lin" valueType="num">
                                      <p:cBhvr>
                                        <p:cTn id="202" dur="500" fill="hold"/>
                                        <p:tgtEl>
                                          <p:spTgt spid="73"/>
                                        </p:tgtEl>
                                        <p:attrNameLst>
                                          <p:attrName>ppt_w</p:attrName>
                                        </p:attrNameLst>
                                      </p:cBhvr>
                                      <p:tavLst>
                                        <p:tav tm="0">
                                          <p:val>
                                            <p:fltVal val="0"/>
                                          </p:val>
                                        </p:tav>
                                        <p:tav tm="100000">
                                          <p:val>
                                            <p:strVal val="#ppt_w"/>
                                          </p:val>
                                        </p:tav>
                                      </p:tavLst>
                                    </p:anim>
                                    <p:anim calcmode="lin" valueType="num">
                                      <p:cBhvr>
                                        <p:cTn id="203" dur="500" fill="hold"/>
                                        <p:tgtEl>
                                          <p:spTgt spid="73"/>
                                        </p:tgtEl>
                                        <p:attrNameLst>
                                          <p:attrName>ppt_h</p:attrName>
                                        </p:attrNameLst>
                                      </p:cBhvr>
                                      <p:tavLst>
                                        <p:tav tm="0">
                                          <p:val>
                                            <p:fltVal val="0"/>
                                          </p:val>
                                        </p:tav>
                                        <p:tav tm="100000">
                                          <p:val>
                                            <p:strVal val="#ppt_h"/>
                                          </p:val>
                                        </p:tav>
                                      </p:tavLst>
                                    </p:anim>
                                    <p:animEffect transition="in" filter="fade">
                                      <p:cBhvr>
                                        <p:cTn id="204" dur="500"/>
                                        <p:tgtEl>
                                          <p:spTgt spid="73"/>
                                        </p:tgtEl>
                                      </p:cBhvr>
                                    </p:animEffect>
                                  </p:childTnLst>
                                </p:cTn>
                              </p:par>
                              <p:par>
                                <p:cTn id="205" presetID="53" presetClass="entr" presetSubtype="16" fill="hold" grpId="0" nodeType="withEffect">
                                  <p:stCondLst>
                                    <p:cond delay="0"/>
                                  </p:stCondLst>
                                  <p:childTnLst>
                                    <p:set>
                                      <p:cBhvr>
                                        <p:cTn id="206" dur="1" fill="hold">
                                          <p:stCondLst>
                                            <p:cond delay="0"/>
                                          </p:stCondLst>
                                        </p:cTn>
                                        <p:tgtEl>
                                          <p:spTgt spid="74"/>
                                        </p:tgtEl>
                                        <p:attrNameLst>
                                          <p:attrName>style.visibility</p:attrName>
                                        </p:attrNameLst>
                                      </p:cBhvr>
                                      <p:to>
                                        <p:strVal val="visible"/>
                                      </p:to>
                                    </p:set>
                                    <p:anim calcmode="lin" valueType="num">
                                      <p:cBhvr>
                                        <p:cTn id="207" dur="500" fill="hold"/>
                                        <p:tgtEl>
                                          <p:spTgt spid="74"/>
                                        </p:tgtEl>
                                        <p:attrNameLst>
                                          <p:attrName>ppt_w</p:attrName>
                                        </p:attrNameLst>
                                      </p:cBhvr>
                                      <p:tavLst>
                                        <p:tav tm="0">
                                          <p:val>
                                            <p:fltVal val="0"/>
                                          </p:val>
                                        </p:tav>
                                        <p:tav tm="100000">
                                          <p:val>
                                            <p:strVal val="#ppt_w"/>
                                          </p:val>
                                        </p:tav>
                                      </p:tavLst>
                                    </p:anim>
                                    <p:anim calcmode="lin" valueType="num">
                                      <p:cBhvr>
                                        <p:cTn id="208" dur="500" fill="hold"/>
                                        <p:tgtEl>
                                          <p:spTgt spid="74"/>
                                        </p:tgtEl>
                                        <p:attrNameLst>
                                          <p:attrName>ppt_h</p:attrName>
                                        </p:attrNameLst>
                                      </p:cBhvr>
                                      <p:tavLst>
                                        <p:tav tm="0">
                                          <p:val>
                                            <p:fltVal val="0"/>
                                          </p:val>
                                        </p:tav>
                                        <p:tav tm="100000">
                                          <p:val>
                                            <p:strVal val="#ppt_h"/>
                                          </p:val>
                                        </p:tav>
                                      </p:tavLst>
                                    </p:anim>
                                    <p:animEffect transition="in" filter="fade">
                                      <p:cBhvr>
                                        <p:cTn id="209" dur="500"/>
                                        <p:tgtEl>
                                          <p:spTgt spid="74"/>
                                        </p:tgtEl>
                                      </p:cBhvr>
                                    </p:animEffect>
                                  </p:childTnLst>
                                </p:cTn>
                              </p:par>
                              <p:par>
                                <p:cTn id="210" presetID="53" presetClass="entr" presetSubtype="16" fill="hold" grpId="0" nodeType="withEffect">
                                  <p:stCondLst>
                                    <p:cond delay="0"/>
                                  </p:stCondLst>
                                  <p:childTnLst>
                                    <p:set>
                                      <p:cBhvr>
                                        <p:cTn id="211" dur="1" fill="hold">
                                          <p:stCondLst>
                                            <p:cond delay="0"/>
                                          </p:stCondLst>
                                        </p:cTn>
                                        <p:tgtEl>
                                          <p:spTgt spid="75"/>
                                        </p:tgtEl>
                                        <p:attrNameLst>
                                          <p:attrName>style.visibility</p:attrName>
                                        </p:attrNameLst>
                                      </p:cBhvr>
                                      <p:to>
                                        <p:strVal val="visible"/>
                                      </p:to>
                                    </p:set>
                                    <p:anim calcmode="lin" valueType="num">
                                      <p:cBhvr>
                                        <p:cTn id="212" dur="500" fill="hold"/>
                                        <p:tgtEl>
                                          <p:spTgt spid="75"/>
                                        </p:tgtEl>
                                        <p:attrNameLst>
                                          <p:attrName>ppt_w</p:attrName>
                                        </p:attrNameLst>
                                      </p:cBhvr>
                                      <p:tavLst>
                                        <p:tav tm="0">
                                          <p:val>
                                            <p:fltVal val="0"/>
                                          </p:val>
                                        </p:tav>
                                        <p:tav tm="100000">
                                          <p:val>
                                            <p:strVal val="#ppt_w"/>
                                          </p:val>
                                        </p:tav>
                                      </p:tavLst>
                                    </p:anim>
                                    <p:anim calcmode="lin" valueType="num">
                                      <p:cBhvr>
                                        <p:cTn id="213" dur="500" fill="hold"/>
                                        <p:tgtEl>
                                          <p:spTgt spid="75"/>
                                        </p:tgtEl>
                                        <p:attrNameLst>
                                          <p:attrName>ppt_h</p:attrName>
                                        </p:attrNameLst>
                                      </p:cBhvr>
                                      <p:tavLst>
                                        <p:tav tm="0">
                                          <p:val>
                                            <p:fltVal val="0"/>
                                          </p:val>
                                        </p:tav>
                                        <p:tav tm="100000">
                                          <p:val>
                                            <p:strVal val="#ppt_h"/>
                                          </p:val>
                                        </p:tav>
                                      </p:tavLst>
                                    </p:anim>
                                    <p:animEffect transition="in" filter="fade">
                                      <p:cBhvr>
                                        <p:cTn id="214"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2C09495-9322-4A5A-95A3-BCBBD8EDB555}"/>
              </a:ext>
            </a:extLst>
          </p:cNvPr>
          <p:cNvSpPr>
            <a:spLocks noGrp="1"/>
          </p:cNvSpPr>
          <p:nvPr>
            <p:ph type="title"/>
          </p:nvPr>
        </p:nvSpPr>
        <p:spPr/>
        <p:txBody>
          <a:bodyPr/>
          <a:lstStyle/>
          <a:p>
            <a:r>
              <a:rPr lang="en-US" dirty="0"/>
              <a:t>Origin of “Machine Learning”</a:t>
            </a:r>
          </a:p>
        </p:txBody>
      </p:sp>
      <p:sp>
        <p:nvSpPr>
          <p:cNvPr id="3" name="Content Placeholder 2">
            <a:extLst>
              <a:ext uri="{FF2B5EF4-FFF2-40B4-BE49-F238E27FC236}">
                <a16:creationId xmlns:a16="http://schemas.microsoft.com/office/drawing/2014/main" xmlns="" id="{30520691-EA7D-4830-90FE-F28C3B061D0C}"/>
              </a:ext>
            </a:extLst>
          </p:cNvPr>
          <p:cNvSpPr>
            <a:spLocks noGrp="1"/>
          </p:cNvSpPr>
          <p:nvPr>
            <p:ph idx="1"/>
          </p:nvPr>
        </p:nvSpPr>
        <p:spPr/>
        <p:txBody>
          <a:bodyPr/>
          <a:lstStyle/>
          <a:p>
            <a:r>
              <a:rPr lang="en-US" dirty="0"/>
              <a:t>The term “Machine Learning”, like many other popular words, is the result of a marketing initiative!</a:t>
            </a:r>
          </a:p>
          <a:p>
            <a:r>
              <a:rPr lang="en-US" dirty="0"/>
              <a:t>In 1959, while at IBM, Arthur Samuel, a pioneer in artificial intelligence and computer gaming, coined the term “Machine Learning”.</a:t>
            </a:r>
          </a:p>
          <a:p>
            <a:r>
              <a:rPr lang="en-US" dirty="0"/>
              <a:t>IBM used the “cool” term to differentiate its application capabilities and to attract both programming talent and new clients.</a:t>
            </a:r>
          </a:p>
          <a:p>
            <a:r>
              <a:rPr lang="en-US" dirty="0"/>
              <a:t>Btw: IBM tried this trick again in 2010 with the term “Cognitive Computing”. </a:t>
            </a:r>
          </a:p>
        </p:txBody>
      </p:sp>
    </p:spTree>
    <p:extLst>
      <p:ext uri="{BB962C8B-B14F-4D97-AF65-F5344CB8AC3E}">
        <p14:creationId xmlns:p14="http://schemas.microsoft.com/office/powerpoint/2010/main" val="38918811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98BA6F-A5D6-4983-9E88-992FE0C4FAC4}"/>
              </a:ext>
            </a:extLst>
          </p:cNvPr>
          <p:cNvSpPr>
            <a:spLocks noGrp="1"/>
          </p:cNvSpPr>
          <p:nvPr>
            <p:ph type="title"/>
          </p:nvPr>
        </p:nvSpPr>
        <p:spPr/>
        <p:txBody>
          <a:bodyPr/>
          <a:lstStyle/>
          <a:p>
            <a:r>
              <a:rPr lang="en-US" dirty="0">
                <a:solidFill>
                  <a:schemeClr val="accent2"/>
                </a:solidFill>
              </a:rPr>
              <a:t>Reinforcement Learning</a:t>
            </a:r>
          </a:p>
        </p:txBody>
      </p:sp>
      <p:sp>
        <p:nvSpPr>
          <p:cNvPr id="3" name="Content Placeholder 2">
            <a:extLst>
              <a:ext uri="{FF2B5EF4-FFF2-40B4-BE49-F238E27FC236}">
                <a16:creationId xmlns:a16="http://schemas.microsoft.com/office/drawing/2014/main" xmlns="" id="{2169D4D4-066E-44A8-BE53-3F75B73066E0}"/>
              </a:ext>
            </a:extLst>
          </p:cNvPr>
          <p:cNvSpPr>
            <a:spLocks noGrp="1"/>
          </p:cNvSpPr>
          <p:nvPr>
            <p:ph idx="1"/>
          </p:nvPr>
        </p:nvSpPr>
        <p:spPr/>
        <p:txBody>
          <a:bodyPr/>
          <a:lstStyle/>
          <a:p>
            <a:r>
              <a:rPr lang="en-US" dirty="0"/>
              <a:t>A process by which the machine learning system strives to maximize reward. </a:t>
            </a:r>
          </a:p>
          <a:p>
            <a:r>
              <a:rPr lang="en-US" dirty="0"/>
              <a:t>Reinforced learning is very different from systems typically used by the other learning strategies.</a:t>
            </a:r>
          </a:p>
          <a:p>
            <a:r>
              <a:rPr lang="en-US" dirty="0"/>
              <a:t>The learning system, called an </a:t>
            </a:r>
            <a:r>
              <a:rPr lang="en-US" i="1" dirty="0"/>
              <a:t>agent,</a:t>
            </a:r>
            <a:r>
              <a:rPr lang="en-US" dirty="0"/>
              <a:t> can observe the environment, select and perform actions, and get </a:t>
            </a:r>
            <a:r>
              <a:rPr lang="en-US" i="1" dirty="0"/>
              <a:t>rewards</a:t>
            </a:r>
            <a:r>
              <a:rPr lang="en-US" dirty="0"/>
              <a:t> in return for those actions.</a:t>
            </a:r>
          </a:p>
          <a:p>
            <a:endParaRPr lang="en-US" dirty="0"/>
          </a:p>
        </p:txBody>
      </p:sp>
      <p:pic>
        <p:nvPicPr>
          <p:cNvPr id="7170" name="Picture 2" descr="Reinforcement Learning | Mohit Deshpande Blog">
            <a:extLst>
              <a:ext uri="{FF2B5EF4-FFF2-40B4-BE49-F238E27FC236}">
                <a16:creationId xmlns:a16="http://schemas.microsoft.com/office/drawing/2014/main" xmlns="" id="{0C23A8F6-7EC1-4A32-81AE-AC8D7EE7B6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72037" y="4229100"/>
            <a:ext cx="2447925" cy="1866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31958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98BA6F-A5D6-4983-9E88-992FE0C4FAC4}"/>
              </a:ext>
            </a:extLst>
          </p:cNvPr>
          <p:cNvSpPr>
            <a:spLocks noGrp="1"/>
          </p:cNvSpPr>
          <p:nvPr>
            <p:ph type="title"/>
          </p:nvPr>
        </p:nvSpPr>
        <p:spPr/>
        <p:txBody>
          <a:bodyPr/>
          <a:lstStyle/>
          <a:p>
            <a:r>
              <a:rPr lang="en-US" dirty="0">
                <a:solidFill>
                  <a:schemeClr val="accent2"/>
                </a:solidFill>
              </a:rPr>
              <a:t>Reinforcement Learning Examples</a:t>
            </a:r>
          </a:p>
        </p:txBody>
      </p:sp>
      <p:sp>
        <p:nvSpPr>
          <p:cNvPr id="3" name="Content Placeholder 2">
            <a:extLst>
              <a:ext uri="{FF2B5EF4-FFF2-40B4-BE49-F238E27FC236}">
                <a16:creationId xmlns:a16="http://schemas.microsoft.com/office/drawing/2014/main" xmlns="" id="{2169D4D4-066E-44A8-BE53-3F75B73066E0}"/>
              </a:ext>
            </a:extLst>
          </p:cNvPr>
          <p:cNvSpPr>
            <a:spLocks noGrp="1"/>
          </p:cNvSpPr>
          <p:nvPr>
            <p:ph idx="1"/>
          </p:nvPr>
        </p:nvSpPr>
        <p:spPr/>
        <p:txBody>
          <a:bodyPr/>
          <a:lstStyle/>
          <a:p>
            <a:r>
              <a:rPr lang="en-US" dirty="0"/>
              <a:t>Winning at Go (AlphaGo)</a:t>
            </a:r>
          </a:p>
          <a:p>
            <a:r>
              <a:rPr lang="en-US" dirty="0"/>
              <a:t>Robot balancing (Segway, inverted pendulum)</a:t>
            </a:r>
          </a:p>
          <a:p>
            <a:r>
              <a:rPr lang="en-US" dirty="0"/>
              <a:t>Atari video game mastery</a:t>
            </a:r>
          </a:p>
          <a:p>
            <a:r>
              <a:rPr lang="en-US" dirty="0"/>
              <a:t>Crawler robot!</a:t>
            </a:r>
          </a:p>
          <a:p>
            <a:endParaRPr lang="en-US" dirty="0"/>
          </a:p>
        </p:txBody>
      </p:sp>
    </p:spTree>
    <p:extLst>
      <p:ext uri="{BB962C8B-B14F-4D97-AF65-F5344CB8AC3E}">
        <p14:creationId xmlns:p14="http://schemas.microsoft.com/office/powerpoint/2010/main" val="42434176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CB1D577-B3FD-4FBE-919B-76483F8A05AD}"/>
              </a:ext>
            </a:extLst>
          </p:cNvPr>
          <p:cNvSpPr>
            <a:spLocks noGrp="1"/>
          </p:cNvSpPr>
          <p:nvPr>
            <p:ph type="title"/>
          </p:nvPr>
        </p:nvSpPr>
        <p:spPr/>
        <p:txBody>
          <a:bodyPr/>
          <a:lstStyle/>
          <a:p>
            <a:r>
              <a:rPr lang="en-US" dirty="0">
                <a:solidFill>
                  <a:schemeClr val="accent3"/>
                </a:solidFill>
              </a:rPr>
              <a:t>Batch and Online Learning</a:t>
            </a:r>
          </a:p>
        </p:txBody>
      </p:sp>
      <p:sp>
        <p:nvSpPr>
          <p:cNvPr id="3" name="Content Placeholder 2">
            <a:extLst>
              <a:ext uri="{FF2B5EF4-FFF2-40B4-BE49-F238E27FC236}">
                <a16:creationId xmlns:a16="http://schemas.microsoft.com/office/drawing/2014/main" xmlns="" id="{1C0A8031-A9B6-4333-87C3-EE6F1C5A5727}"/>
              </a:ext>
            </a:extLst>
          </p:cNvPr>
          <p:cNvSpPr>
            <a:spLocks noGrp="1"/>
          </p:cNvSpPr>
          <p:nvPr>
            <p:ph idx="1"/>
          </p:nvPr>
        </p:nvSpPr>
        <p:spPr/>
        <p:txBody>
          <a:bodyPr/>
          <a:lstStyle/>
          <a:p>
            <a:r>
              <a:rPr lang="en-US" dirty="0"/>
              <a:t>Another way that Machine Learning can be categorized is whether or not the system can learn incrementally from a stream of new data. </a:t>
            </a:r>
          </a:p>
          <a:p>
            <a:endParaRPr lang="en-US" dirty="0"/>
          </a:p>
        </p:txBody>
      </p:sp>
    </p:spTree>
    <p:extLst>
      <p:ext uri="{BB962C8B-B14F-4D97-AF65-F5344CB8AC3E}">
        <p14:creationId xmlns:p14="http://schemas.microsoft.com/office/powerpoint/2010/main" val="25532363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30E7EC-7C55-4751-932E-E379211654AD}"/>
              </a:ext>
            </a:extLst>
          </p:cNvPr>
          <p:cNvSpPr>
            <a:spLocks noGrp="1"/>
          </p:cNvSpPr>
          <p:nvPr>
            <p:ph type="title"/>
          </p:nvPr>
        </p:nvSpPr>
        <p:spPr/>
        <p:txBody>
          <a:bodyPr/>
          <a:lstStyle/>
          <a:p>
            <a:r>
              <a:rPr lang="en-US" dirty="0">
                <a:solidFill>
                  <a:schemeClr val="accent3"/>
                </a:solidFill>
              </a:rPr>
              <a:t>Batch (Offline) Learning</a:t>
            </a:r>
          </a:p>
        </p:txBody>
      </p:sp>
      <p:sp>
        <p:nvSpPr>
          <p:cNvPr id="3" name="Content Placeholder 2">
            <a:extLst>
              <a:ext uri="{FF2B5EF4-FFF2-40B4-BE49-F238E27FC236}">
                <a16:creationId xmlns:a16="http://schemas.microsoft.com/office/drawing/2014/main" xmlns="" id="{F629EE67-12DF-4711-810F-4EDB73304B10}"/>
              </a:ext>
            </a:extLst>
          </p:cNvPr>
          <p:cNvSpPr>
            <a:spLocks noGrp="1"/>
          </p:cNvSpPr>
          <p:nvPr>
            <p:ph idx="1"/>
          </p:nvPr>
        </p:nvSpPr>
        <p:spPr/>
        <p:txBody>
          <a:bodyPr/>
          <a:lstStyle/>
          <a:p>
            <a:r>
              <a:rPr lang="en-US" dirty="0"/>
              <a:t>In </a:t>
            </a:r>
            <a:r>
              <a:rPr lang="en-US" i="1" dirty="0"/>
              <a:t>batch learning</a:t>
            </a:r>
            <a:r>
              <a:rPr lang="en-US" dirty="0"/>
              <a:t>, the system is incapable of learning incrementally, it must be trained using all the available data.</a:t>
            </a:r>
          </a:p>
          <a:p>
            <a:r>
              <a:rPr lang="en-US" dirty="0"/>
              <a:t>Pros:</a:t>
            </a:r>
          </a:p>
          <a:p>
            <a:pPr lvl="1"/>
            <a:r>
              <a:rPr lang="en-US" dirty="0"/>
              <a:t>Offer 'laboratory-like' control over the training</a:t>
            </a:r>
          </a:p>
          <a:p>
            <a:pPr lvl="1"/>
            <a:r>
              <a:rPr lang="en-US" dirty="0"/>
              <a:t>If your </a:t>
            </a:r>
            <a:r>
              <a:rPr lang="en-US" i="1" dirty="0"/>
              <a:t>edge-device</a:t>
            </a:r>
            <a:r>
              <a:rPr lang="en-US" dirty="0"/>
              <a:t> is resourced constrained, this may be your only choice. Training may happen in the cloud and the model is downloaded.</a:t>
            </a:r>
          </a:p>
          <a:p>
            <a:r>
              <a:rPr lang="en-US" dirty="0"/>
              <a:t>Cons:</a:t>
            </a:r>
          </a:p>
          <a:p>
            <a:pPr lvl="1"/>
            <a:r>
              <a:rPr lang="en-US" dirty="0"/>
              <a:t>To update the existing system must be stopped and restarted with new 'knowledge’</a:t>
            </a:r>
          </a:p>
          <a:p>
            <a:pPr lvl="1"/>
            <a:r>
              <a:rPr lang="en-US" dirty="0"/>
              <a:t>Training on a full set of data requires a lot of computing resources (CPU, memory, disk, disk I/O, network I/O, etc.)</a:t>
            </a:r>
          </a:p>
        </p:txBody>
      </p:sp>
    </p:spTree>
    <p:extLst>
      <p:ext uri="{BB962C8B-B14F-4D97-AF65-F5344CB8AC3E}">
        <p14:creationId xmlns:p14="http://schemas.microsoft.com/office/powerpoint/2010/main" val="24475299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D58104-2563-4431-87E4-849144DB5D1B}"/>
              </a:ext>
            </a:extLst>
          </p:cNvPr>
          <p:cNvSpPr>
            <a:spLocks noGrp="1"/>
          </p:cNvSpPr>
          <p:nvPr>
            <p:ph type="title"/>
          </p:nvPr>
        </p:nvSpPr>
        <p:spPr/>
        <p:txBody>
          <a:bodyPr/>
          <a:lstStyle/>
          <a:p>
            <a:r>
              <a:rPr lang="en-US" dirty="0">
                <a:solidFill>
                  <a:schemeClr val="accent3"/>
                </a:solidFill>
              </a:rPr>
              <a:t>Online Learning</a:t>
            </a:r>
          </a:p>
        </p:txBody>
      </p:sp>
      <p:sp>
        <p:nvSpPr>
          <p:cNvPr id="3" name="Content Placeholder 2">
            <a:extLst>
              <a:ext uri="{FF2B5EF4-FFF2-40B4-BE49-F238E27FC236}">
                <a16:creationId xmlns:a16="http://schemas.microsoft.com/office/drawing/2014/main" xmlns="" id="{0B1D3521-85CB-4437-A47C-823DDEB2DEF8}"/>
              </a:ext>
            </a:extLst>
          </p:cNvPr>
          <p:cNvSpPr>
            <a:spLocks noGrp="1"/>
          </p:cNvSpPr>
          <p:nvPr>
            <p:ph idx="1"/>
          </p:nvPr>
        </p:nvSpPr>
        <p:spPr/>
        <p:txBody>
          <a:bodyPr/>
          <a:lstStyle/>
          <a:p>
            <a:r>
              <a:rPr lang="en-US" dirty="0"/>
              <a:t>Online learning trains the system incrementally, feeding data instances either individually or in small groups known as </a:t>
            </a:r>
            <a:r>
              <a:rPr lang="en-US" i="1" dirty="0"/>
              <a:t>mini-batches</a:t>
            </a:r>
            <a:r>
              <a:rPr lang="en-US" dirty="0"/>
              <a:t>.</a:t>
            </a:r>
          </a:p>
          <a:p>
            <a:r>
              <a:rPr lang="en-US" dirty="0"/>
              <a:t>Pros:</a:t>
            </a:r>
          </a:p>
          <a:p>
            <a:pPr lvl="1"/>
            <a:r>
              <a:rPr lang="en-US" dirty="0"/>
              <a:t>Each learning step is fast and cheap.</a:t>
            </a:r>
          </a:p>
          <a:p>
            <a:pPr lvl="1"/>
            <a:r>
              <a:rPr lang="en-US" dirty="0"/>
              <a:t>Works on datasets that are too large to load at once. (this is known as </a:t>
            </a:r>
            <a:r>
              <a:rPr lang="en-US" i="1" dirty="0"/>
              <a:t>out-of-core</a:t>
            </a:r>
            <a:r>
              <a:rPr lang="en-US" dirty="0"/>
              <a:t> learning)</a:t>
            </a:r>
          </a:p>
          <a:p>
            <a:r>
              <a:rPr lang="en-US" dirty="0"/>
              <a:t>Cons:</a:t>
            </a:r>
          </a:p>
          <a:p>
            <a:pPr lvl="1"/>
            <a:r>
              <a:rPr lang="en-US" dirty="0"/>
              <a:t>Bad data will degrade system outputs (E.g. Faulty sensors)</a:t>
            </a:r>
          </a:p>
          <a:p>
            <a:pPr lvl="2"/>
            <a:r>
              <a:rPr lang="en-US" dirty="0"/>
              <a:t>Perhaps employ an anomaly detection system to scrub bad data (as described earlier).</a:t>
            </a:r>
          </a:p>
        </p:txBody>
      </p:sp>
    </p:spTree>
    <p:extLst>
      <p:ext uri="{BB962C8B-B14F-4D97-AF65-F5344CB8AC3E}">
        <p14:creationId xmlns:p14="http://schemas.microsoft.com/office/powerpoint/2010/main" val="4246852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B7EE2F-C96C-4FCA-A82E-17836ADB2C07}"/>
              </a:ext>
            </a:extLst>
          </p:cNvPr>
          <p:cNvSpPr>
            <a:spLocks noGrp="1"/>
          </p:cNvSpPr>
          <p:nvPr>
            <p:ph type="title"/>
          </p:nvPr>
        </p:nvSpPr>
        <p:spPr/>
        <p:txBody>
          <a:bodyPr/>
          <a:lstStyle/>
          <a:p>
            <a:r>
              <a:rPr lang="en-US" dirty="0">
                <a:solidFill>
                  <a:schemeClr val="accent3"/>
                </a:solidFill>
              </a:rPr>
              <a:t>Online Learning and Learning Rate</a:t>
            </a:r>
          </a:p>
        </p:txBody>
      </p:sp>
      <p:sp>
        <p:nvSpPr>
          <p:cNvPr id="3" name="Content Placeholder 2">
            <a:extLst>
              <a:ext uri="{FF2B5EF4-FFF2-40B4-BE49-F238E27FC236}">
                <a16:creationId xmlns:a16="http://schemas.microsoft.com/office/drawing/2014/main" xmlns="" id="{EE985108-BADF-41EB-BC4A-138F5C484620}"/>
              </a:ext>
            </a:extLst>
          </p:cNvPr>
          <p:cNvSpPr>
            <a:spLocks noGrp="1"/>
          </p:cNvSpPr>
          <p:nvPr>
            <p:ph idx="1"/>
          </p:nvPr>
        </p:nvSpPr>
        <p:spPr/>
        <p:txBody>
          <a:bodyPr/>
          <a:lstStyle/>
          <a:p>
            <a:r>
              <a:rPr lang="en-US" dirty="0"/>
              <a:t>Online learning is great for systems that receive a continuous flow of data and need to adapt to change quickly and without human intervention.</a:t>
            </a:r>
          </a:p>
          <a:p>
            <a:r>
              <a:rPr lang="en-US" dirty="0"/>
              <a:t>An important parameter of online learning systems is one that controls how quickly they should adapt: this is called the </a:t>
            </a:r>
            <a:r>
              <a:rPr lang="en-US" i="1" dirty="0"/>
              <a:t>learning rate</a:t>
            </a:r>
            <a:r>
              <a:rPr lang="en-US" dirty="0"/>
              <a:t>.</a:t>
            </a:r>
          </a:p>
          <a:p>
            <a:pPr lvl="1"/>
            <a:r>
              <a:rPr lang="en-US" dirty="0"/>
              <a:t>Learning rate is set high, your system will adapt to new data quickly, but will also tend to forget old data.</a:t>
            </a:r>
          </a:p>
          <a:p>
            <a:pPr lvl="1"/>
            <a:r>
              <a:rPr lang="en-US" dirty="0"/>
              <a:t>Learning rate is set low, your system will learn slowly, but it may be less sensitive to noise.</a:t>
            </a:r>
          </a:p>
          <a:p>
            <a:endParaRPr lang="en-US" dirty="0"/>
          </a:p>
        </p:txBody>
      </p:sp>
    </p:spTree>
    <p:extLst>
      <p:ext uri="{BB962C8B-B14F-4D97-AF65-F5344CB8AC3E}">
        <p14:creationId xmlns:p14="http://schemas.microsoft.com/office/powerpoint/2010/main" val="38757307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A14CF30-2E42-43F0-A7A0-4BFEE825638D}"/>
              </a:ext>
            </a:extLst>
          </p:cNvPr>
          <p:cNvSpPr>
            <a:spLocks noGrp="1"/>
          </p:cNvSpPr>
          <p:nvPr>
            <p:ph type="title"/>
          </p:nvPr>
        </p:nvSpPr>
        <p:spPr/>
        <p:txBody>
          <a:bodyPr/>
          <a:lstStyle/>
          <a:p>
            <a:r>
              <a:rPr lang="en-US" dirty="0">
                <a:solidFill>
                  <a:schemeClr val="accent3"/>
                </a:solidFill>
              </a:rPr>
              <a:t>Machine ‘Unlearning’</a:t>
            </a:r>
          </a:p>
        </p:txBody>
      </p:sp>
      <p:sp>
        <p:nvSpPr>
          <p:cNvPr id="3" name="Content Placeholder 2">
            <a:extLst>
              <a:ext uri="{FF2B5EF4-FFF2-40B4-BE49-F238E27FC236}">
                <a16:creationId xmlns:a16="http://schemas.microsoft.com/office/drawing/2014/main" xmlns="" id="{619FEFF5-4ADA-4459-9ACE-56789B787894}"/>
              </a:ext>
            </a:extLst>
          </p:cNvPr>
          <p:cNvSpPr>
            <a:spLocks noGrp="1"/>
          </p:cNvSpPr>
          <p:nvPr>
            <p:ph idx="1"/>
          </p:nvPr>
        </p:nvSpPr>
        <p:spPr/>
        <p:txBody>
          <a:bodyPr/>
          <a:lstStyle/>
          <a:p>
            <a:r>
              <a:rPr lang="en-US" dirty="0"/>
              <a:t>Quick aside.</a:t>
            </a:r>
          </a:p>
          <a:p>
            <a:pPr lvl="1"/>
            <a:r>
              <a:rPr lang="en-US" dirty="0"/>
              <a:t>There are instances where a model is required to </a:t>
            </a:r>
            <a:r>
              <a:rPr lang="en-US" i="1" dirty="0"/>
              <a:t>forget</a:t>
            </a:r>
            <a:r>
              <a:rPr lang="en-US" dirty="0"/>
              <a:t> something.</a:t>
            </a:r>
          </a:p>
          <a:p>
            <a:pPr lvl="1"/>
            <a:r>
              <a:rPr lang="en-US" dirty="0"/>
              <a:t>General Provision </a:t>
            </a:r>
          </a:p>
          <a:p>
            <a:pPr lvl="2"/>
            <a:r>
              <a:rPr lang="en-US" dirty="0"/>
              <a:t>"Right to be forgotten" mandates that companies take “reasonable steps” to achieve “the erasure of personal data concerning” an individual</a:t>
            </a:r>
          </a:p>
          <a:p>
            <a:pPr lvl="1"/>
            <a:r>
              <a:rPr lang="en-US" dirty="0"/>
              <a:t>Legislation</a:t>
            </a:r>
          </a:p>
          <a:p>
            <a:pPr lvl="2"/>
            <a:r>
              <a:rPr lang="en-US" dirty="0"/>
              <a:t>European Union: General Data Protection Regulation (GDPR) ​</a:t>
            </a:r>
          </a:p>
          <a:p>
            <a:pPr lvl="2"/>
            <a:r>
              <a:rPr lang="en-US" dirty="0"/>
              <a:t>US: California Consumer Privacy Act ​</a:t>
            </a:r>
          </a:p>
          <a:p>
            <a:pPr lvl="2"/>
            <a:r>
              <a:rPr lang="en-US" dirty="0"/>
              <a:t>Canada: PIPEDA privacy legislation</a:t>
            </a:r>
          </a:p>
          <a:p>
            <a:pPr lvl="1"/>
            <a:r>
              <a:rPr lang="en-US" dirty="0"/>
              <a:t>Paper and presentation on Machine Unlearning is on our GitHub.</a:t>
            </a:r>
          </a:p>
          <a:p>
            <a:pPr lvl="1"/>
            <a:endParaRPr lang="en-US" dirty="0"/>
          </a:p>
        </p:txBody>
      </p:sp>
    </p:spTree>
    <p:extLst>
      <p:ext uri="{BB962C8B-B14F-4D97-AF65-F5344CB8AC3E}">
        <p14:creationId xmlns:p14="http://schemas.microsoft.com/office/powerpoint/2010/main" val="25319344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30E7EC-7C55-4751-932E-E379211654AD}"/>
              </a:ext>
            </a:extLst>
          </p:cNvPr>
          <p:cNvSpPr>
            <a:spLocks noGrp="1"/>
          </p:cNvSpPr>
          <p:nvPr>
            <p:ph type="title"/>
          </p:nvPr>
        </p:nvSpPr>
        <p:spPr/>
        <p:txBody>
          <a:bodyPr/>
          <a:lstStyle/>
          <a:p>
            <a:r>
              <a:rPr lang="en-US" dirty="0">
                <a:solidFill>
                  <a:schemeClr val="accent4"/>
                </a:solidFill>
              </a:rPr>
              <a:t>Instance or Model-based Learning</a:t>
            </a:r>
          </a:p>
        </p:txBody>
      </p:sp>
      <p:sp>
        <p:nvSpPr>
          <p:cNvPr id="3" name="Content Placeholder 2">
            <a:extLst>
              <a:ext uri="{FF2B5EF4-FFF2-40B4-BE49-F238E27FC236}">
                <a16:creationId xmlns:a16="http://schemas.microsoft.com/office/drawing/2014/main" xmlns="" id="{F629EE67-12DF-4711-810F-4EDB73304B10}"/>
              </a:ext>
            </a:extLst>
          </p:cNvPr>
          <p:cNvSpPr>
            <a:spLocks noGrp="1"/>
          </p:cNvSpPr>
          <p:nvPr>
            <p:ph idx="1"/>
          </p:nvPr>
        </p:nvSpPr>
        <p:spPr/>
        <p:txBody>
          <a:bodyPr/>
          <a:lstStyle/>
          <a:p>
            <a:r>
              <a:rPr lang="en-US" dirty="0"/>
              <a:t>A final way that Machine Learning systems can be categorized is how they </a:t>
            </a:r>
            <a:r>
              <a:rPr lang="en-US" i="1" dirty="0"/>
              <a:t>generalize</a:t>
            </a:r>
            <a:r>
              <a:rPr lang="en-US" dirty="0"/>
              <a:t>.</a:t>
            </a:r>
          </a:p>
          <a:p>
            <a:r>
              <a:rPr lang="en-US" dirty="0"/>
              <a:t>Given many training examples, the system needs to be able to make good predictions for (generalize to) examples it has never seen before.</a:t>
            </a:r>
          </a:p>
        </p:txBody>
      </p:sp>
    </p:spTree>
    <p:extLst>
      <p:ext uri="{BB962C8B-B14F-4D97-AF65-F5344CB8AC3E}">
        <p14:creationId xmlns:p14="http://schemas.microsoft.com/office/powerpoint/2010/main" val="3222227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730E7EC-7C55-4751-932E-E379211654AD}"/>
              </a:ext>
            </a:extLst>
          </p:cNvPr>
          <p:cNvSpPr>
            <a:spLocks noGrp="1"/>
          </p:cNvSpPr>
          <p:nvPr>
            <p:ph type="title"/>
          </p:nvPr>
        </p:nvSpPr>
        <p:spPr/>
        <p:txBody>
          <a:bodyPr/>
          <a:lstStyle/>
          <a:p>
            <a:r>
              <a:rPr lang="en-US" dirty="0">
                <a:solidFill>
                  <a:schemeClr val="accent4"/>
                </a:solidFill>
              </a:rPr>
              <a:t>Instance-based Learning</a:t>
            </a:r>
          </a:p>
        </p:txBody>
      </p:sp>
      <p:sp>
        <p:nvSpPr>
          <p:cNvPr id="3" name="Content Placeholder 2">
            <a:extLst>
              <a:ext uri="{FF2B5EF4-FFF2-40B4-BE49-F238E27FC236}">
                <a16:creationId xmlns:a16="http://schemas.microsoft.com/office/drawing/2014/main" xmlns="" id="{F629EE67-12DF-4711-810F-4EDB73304B10}"/>
              </a:ext>
            </a:extLst>
          </p:cNvPr>
          <p:cNvSpPr>
            <a:spLocks noGrp="1"/>
          </p:cNvSpPr>
          <p:nvPr>
            <p:ph idx="1"/>
          </p:nvPr>
        </p:nvSpPr>
        <p:spPr/>
        <p:txBody>
          <a:bodyPr/>
          <a:lstStyle/>
          <a:p>
            <a:r>
              <a:rPr lang="en-US" dirty="0"/>
              <a:t>Utilizes a </a:t>
            </a:r>
            <a:r>
              <a:rPr lang="en-US" i="1" dirty="0"/>
              <a:t>measure-of-similarity to compare learned attributes against new instances</a:t>
            </a:r>
          </a:p>
          <a:p>
            <a:r>
              <a:rPr lang="en-US" dirty="0"/>
              <a:t>A family of learning algorithms that, instead of performing explicit generalization, compares new problem instances with instances seen in training.</a:t>
            </a:r>
          </a:p>
          <a:p>
            <a:r>
              <a:rPr lang="en-US" dirty="0"/>
              <a:t>Consider the illustration:</a:t>
            </a:r>
          </a:p>
          <a:p>
            <a:endParaRPr lang="en-US" dirty="0"/>
          </a:p>
        </p:txBody>
      </p:sp>
      <p:sp>
        <p:nvSpPr>
          <p:cNvPr id="4" name="Rectangle 3">
            <a:extLst>
              <a:ext uri="{FF2B5EF4-FFF2-40B4-BE49-F238E27FC236}">
                <a16:creationId xmlns:a16="http://schemas.microsoft.com/office/drawing/2014/main" xmlns="" id="{AA3729AF-C008-4F3F-859D-5EFAFABDB5AE}"/>
              </a:ext>
            </a:extLst>
          </p:cNvPr>
          <p:cNvSpPr/>
          <p:nvPr/>
        </p:nvSpPr>
        <p:spPr>
          <a:xfrm>
            <a:off x="4724400" y="3185200"/>
            <a:ext cx="5543632" cy="2987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ightning Bolt 4">
            <a:extLst>
              <a:ext uri="{FF2B5EF4-FFF2-40B4-BE49-F238E27FC236}">
                <a16:creationId xmlns:a16="http://schemas.microsoft.com/office/drawing/2014/main" xmlns="" id="{6B0E2A15-9FF6-458B-85FA-7993711A6DF7}"/>
              </a:ext>
            </a:extLst>
          </p:cNvPr>
          <p:cNvSpPr/>
          <p:nvPr/>
        </p:nvSpPr>
        <p:spPr>
          <a:xfrm>
            <a:off x="7218338" y="4744124"/>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loud 5">
            <a:extLst>
              <a:ext uri="{FF2B5EF4-FFF2-40B4-BE49-F238E27FC236}">
                <a16:creationId xmlns:a16="http://schemas.microsoft.com/office/drawing/2014/main" xmlns="" id="{0794024C-FB4B-4AE3-87BC-E46D59040134}"/>
              </a:ext>
            </a:extLst>
          </p:cNvPr>
          <p:cNvSpPr/>
          <p:nvPr/>
        </p:nvSpPr>
        <p:spPr>
          <a:xfrm>
            <a:off x="7850201" y="4996186"/>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loud 6">
            <a:extLst>
              <a:ext uri="{FF2B5EF4-FFF2-40B4-BE49-F238E27FC236}">
                <a16:creationId xmlns:a16="http://schemas.microsoft.com/office/drawing/2014/main" xmlns="" id="{B259FCC6-24C6-4020-B2A2-83F98030B8F5}"/>
              </a:ext>
            </a:extLst>
          </p:cNvPr>
          <p:cNvSpPr/>
          <p:nvPr/>
        </p:nvSpPr>
        <p:spPr>
          <a:xfrm>
            <a:off x="7738873" y="4315862"/>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loud 7">
            <a:extLst>
              <a:ext uri="{FF2B5EF4-FFF2-40B4-BE49-F238E27FC236}">
                <a16:creationId xmlns:a16="http://schemas.microsoft.com/office/drawing/2014/main" xmlns="" id="{8A048B17-5352-442C-83DE-29F4F74844B2}"/>
              </a:ext>
            </a:extLst>
          </p:cNvPr>
          <p:cNvSpPr/>
          <p:nvPr/>
        </p:nvSpPr>
        <p:spPr>
          <a:xfrm>
            <a:off x="8065904" y="5247976"/>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loud 8">
            <a:extLst>
              <a:ext uri="{FF2B5EF4-FFF2-40B4-BE49-F238E27FC236}">
                <a16:creationId xmlns:a16="http://schemas.microsoft.com/office/drawing/2014/main" xmlns="" id="{473D0B2D-23B0-4256-A6C7-1EC2DE047E37}"/>
              </a:ext>
            </a:extLst>
          </p:cNvPr>
          <p:cNvSpPr/>
          <p:nvPr/>
        </p:nvSpPr>
        <p:spPr>
          <a:xfrm>
            <a:off x="7483397" y="5551372"/>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loud 9">
            <a:extLst>
              <a:ext uri="{FF2B5EF4-FFF2-40B4-BE49-F238E27FC236}">
                <a16:creationId xmlns:a16="http://schemas.microsoft.com/office/drawing/2014/main" xmlns="" id="{FC47CA08-4D19-4220-9343-2F6A7AFE5AFB}"/>
              </a:ext>
            </a:extLst>
          </p:cNvPr>
          <p:cNvSpPr/>
          <p:nvPr/>
        </p:nvSpPr>
        <p:spPr>
          <a:xfrm>
            <a:off x="8783642" y="4286621"/>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loud 10">
            <a:extLst>
              <a:ext uri="{FF2B5EF4-FFF2-40B4-BE49-F238E27FC236}">
                <a16:creationId xmlns:a16="http://schemas.microsoft.com/office/drawing/2014/main" xmlns="" id="{FCACE3B9-99F5-4178-9D00-6D2309EF3D79}"/>
              </a:ext>
            </a:extLst>
          </p:cNvPr>
          <p:cNvSpPr/>
          <p:nvPr/>
        </p:nvSpPr>
        <p:spPr>
          <a:xfrm>
            <a:off x="9593539" y="5854764"/>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loud 11">
            <a:extLst>
              <a:ext uri="{FF2B5EF4-FFF2-40B4-BE49-F238E27FC236}">
                <a16:creationId xmlns:a16="http://schemas.microsoft.com/office/drawing/2014/main" xmlns="" id="{2B0B19EC-01EF-48FF-9833-7F1C060F467A}"/>
              </a:ext>
            </a:extLst>
          </p:cNvPr>
          <p:cNvSpPr/>
          <p:nvPr/>
        </p:nvSpPr>
        <p:spPr>
          <a:xfrm>
            <a:off x="6790910" y="5824844"/>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loud 12">
            <a:extLst>
              <a:ext uri="{FF2B5EF4-FFF2-40B4-BE49-F238E27FC236}">
                <a16:creationId xmlns:a16="http://schemas.microsoft.com/office/drawing/2014/main" xmlns="" id="{C2D3CE91-D00F-474E-A8E2-F2C74E8DB3E3}"/>
              </a:ext>
            </a:extLst>
          </p:cNvPr>
          <p:cNvSpPr/>
          <p:nvPr/>
        </p:nvSpPr>
        <p:spPr>
          <a:xfrm>
            <a:off x="8940237" y="4717360"/>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loud 13">
            <a:extLst>
              <a:ext uri="{FF2B5EF4-FFF2-40B4-BE49-F238E27FC236}">
                <a16:creationId xmlns:a16="http://schemas.microsoft.com/office/drawing/2014/main" xmlns="" id="{5592F491-56EA-48C9-A0C4-58715E702636}"/>
              </a:ext>
            </a:extLst>
          </p:cNvPr>
          <p:cNvSpPr/>
          <p:nvPr/>
        </p:nvSpPr>
        <p:spPr>
          <a:xfrm>
            <a:off x="8388919" y="4018255"/>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loud 14">
            <a:extLst>
              <a:ext uri="{FF2B5EF4-FFF2-40B4-BE49-F238E27FC236}">
                <a16:creationId xmlns:a16="http://schemas.microsoft.com/office/drawing/2014/main" xmlns="" id="{B230BEB9-D4DF-482D-AEFA-7A1BE080ADA9}"/>
              </a:ext>
            </a:extLst>
          </p:cNvPr>
          <p:cNvSpPr/>
          <p:nvPr/>
        </p:nvSpPr>
        <p:spPr>
          <a:xfrm>
            <a:off x="8470448" y="4910737"/>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Lightning Bolt 15">
            <a:extLst>
              <a:ext uri="{FF2B5EF4-FFF2-40B4-BE49-F238E27FC236}">
                <a16:creationId xmlns:a16="http://schemas.microsoft.com/office/drawing/2014/main" xmlns="" id="{3D8145C2-351B-4732-B016-BCE13EEC0A00}"/>
              </a:ext>
            </a:extLst>
          </p:cNvPr>
          <p:cNvSpPr/>
          <p:nvPr/>
        </p:nvSpPr>
        <p:spPr>
          <a:xfrm>
            <a:off x="7137508" y="5144646"/>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ightning Bolt 16">
            <a:extLst>
              <a:ext uri="{FF2B5EF4-FFF2-40B4-BE49-F238E27FC236}">
                <a16:creationId xmlns:a16="http://schemas.microsoft.com/office/drawing/2014/main" xmlns="" id="{C96BA926-DF01-48BE-9ABE-DB19B155DBC4}"/>
              </a:ext>
            </a:extLst>
          </p:cNvPr>
          <p:cNvSpPr/>
          <p:nvPr/>
        </p:nvSpPr>
        <p:spPr>
          <a:xfrm>
            <a:off x="7907049" y="3721164"/>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ightning Bolt 17">
            <a:extLst>
              <a:ext uri="{FF2B5EF4-FFF2-40B4-BE49-F238E27FC236}">
                <a16:creationId xmlns:a16="http://schemas.microsoft.com/office/drawing/2014/main" xmlns="" id="{7D2EDAA5-052C-4FB2-A478-F4ADE3E84A63}"/>
              </a:ext>
            </a:extLst>
          </p:cNvPr>
          <p:cNvSpPr/>
          <p:nvPr/>
        </p:nvSpPr>
        <p:spPr>
          <a:xfrm>
            <a:off x="5273361" y="3854686"/>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Lightning Bolt 18">
            <a:extLst>
              <a:ext uri="{FF2B5EF4-FFF2-40B4-BE49-F238E27FC236}">
                <a16:creationId xmlns:a16="http://schemas.microsoft.com/office/drawing/2014/main" xmlns="" id="{15CBCA7C-C6B8-4A89-A50F-3D7155662AD5}"/>
              </a:ext>
            </a:extLst>
          </p:cNvPr>
          <p:cNvSpPr/>
          <p:nvPr/>
        </p:nvSpPr>
        <p:spPr>
          <a:xfrm>
            <a:off x="6134804" y="3988209"/>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Lightning Bolt 19">
            <a:extLst>
              <a:ext uri="{FF2B5EF4-FFF2-40B4-BE49-F238E27FC236}">
                <a16:creationId xmlns:a16="http://schemas.microsoft.com/office/drawing/2014/main" xmlns="" id="{527ADDBE-6065-49A9-915E-0449F955B9A2}"/>
              </a:ext>
            </a:extLst>
          </p:cNvPr>
          <p:cNvSpPr/>
          <p:nvPr/>
        </p:nvSpPr>
        <p:spPr>
          <a:xfrm>
            <a:off x="5953768" y="5174308"/>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Lightning Bolt 20">
            <a:extLst>
              <a:ext uri="{FF2B5EF4-FFF2-40B4-BE49-F238E27FC236}">
                <a16:creationId xmlns:a16="http://schemas.microsoft.com/office/drawing/2014/main" xmlns="" id="{4DFAF2F2-F80E-4EF4-8104-7E551B602AFB}"/>
              </a:ext>
            </a:extLst>
          </p:cNvPr>
          <p:cNvSpPr/>
          <p:nvPr/>
        </p:nvSpPr>
        <p:spPr>
          <a:xfrm>
            <a:off x="6193268" y="4526041"/>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Lightning Bolt 21">
            <a:extLst>
              <a:ext uri="{FF2B5EF4-FFF2-40B4-BE49-F238E27FC236}">
                <a16:creationId xmlns:a16="http://schemas.microsoft.com/office/drawing/2014/main" xmlns="" id="{FCCAC39A-3A18-4F3F-AC81-0D630E6CD4F5}"/>
              </a:ext>
            </a:extLst>
          </p:cNvPr>
          <p:cNvSpPr/>
          <p:nvPr/>
        </p:nvSpPr>
        <p:spPr>
          <a:xfrm>
            <a:off x="5273361" y="5541516"/>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Lightning Bolt 22">
            <a:extLst>
              <a:ext uri="{FF2B5EF4-FFF2-40B4-BE49-F238E27FC236}">
                <a16:creationId xmlns:a16="http://schemas.microsoft.com/office/drawing/2014/main" xmlns="" id="{0F23E32D-FDE9-4077-AAC7-A56BD0DB1D14}"/>
              </a:ext>
            </a:extLst>
          </p:cNvPr>
          <p:cNvSpPr/>
          <p:nvPr/>
        </p:nvSpPr>
        <p:spPr>
          <a:xfrm>
            <a:off x="7029532" y="3955779"/>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Lightning Bolt 23">
            <a:extLst>
              <a:ext uri="{FF2B5EF4-FFF2-40B4-BE49-F238E27FC236}">
                <a16:creationId xmlns:a16="http://schemas.microsoft.com/office/drawing/2014/main" xmlns="" id="{C2DCB82D-7C5A-44A2-A346-7DF60F38343E}"/>
              </a:ext>
            </a:extLst>
          </p:cNvPr>
          <p:cNvSpPr/>
          <p:nvPr/>
        </p:nvSpPr>
        <p:spPr>
          <a:xfrm>
            <a:off x="6658855" y="4436502"/>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Lightning Bolt 24">
            <a:extLst>
              <a:ext uri="{FF2B5EF4-FFF2-40B4-BE49-F238E27FC236}">
                <a16:creationId xmlns:a16="http://schemas.microsoft.com/office/drawing/2014/main" xmlns="" id="{4CF598D6-AC9D-4E22-9D6F-AD4AD5F084EF}"/>
              </a:ext>
            </a:extLst>
          </p:cNvPr>
          <p:cNvSpPr/>
          <p:nvPr/>
        </p:nvSpPr>
        <p:spPr>
          <a:xfrm>
            <a:off x="6313018" y="5514425"/>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loud 25">
            <a:extLst>
              <a:ext uri="{FF2B5EF4-FFF2-40B4-BE49-F238E27FC236}">
                <a16:creationId xmlns:a16="http://schemas.microsoft.com/office/drawing/2014/main" xmlns="" id="{21F891F5-691D-4C05-9212-BE8B3DAF6D69}"/>
              </a:ext>
            </a:extLst>
          </p:cNvPr>
          <p:cNvSpPr/>
          <p:nvPr/>
        </p:nvSpPr>
        <p:spPr>
          <a:xfrm>
            <a:off x="8288176" y="5679645"/>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xmlns="" id="{AA29FEAD-AACF-4081-82E0-7A4E1C6106FC}"/>
              </a:ext>
            </a:extLst>
          </p:cNvPr>
          <p:cNvSpPr/>
          <p:nvPr/>
        </p:nvSpPr>
        <p:spPr>
          <a:xfrm>
            <a:off x="9812688" y="4185328"/>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loud 27">
            <a:extLst>
              <a:ext uri="{FF2B5EF4-FFF2-40B4-BE49-F238E27FC236}">
                <a16:creationId xmlns:a16="http://schemas.microsoft.com/office/drawing/2014/main" xmlns="" id="{8579AF3F-2B9F-4D98-AE55-A138A543602C}"/>
              </a:ext>
            </a:extLst>
          </p:cNvPr>
          <p:cNvSpPr/>
          <p:nvPr/>
        </p:nvSpPr>
        <p:spPr>
          <a:xfrm>
            <a:off x="9533703" y="5164566"/>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Lightning Bolt 28">
            <a:extLst>
              <a:ext uri="{FF2B5EF4-FFF2-40B4-BE49-F238E27FC236}">
                <a16:creationId xmlns:a16="http://schemas.microsoft.com/office/drawing/2014/main" xmlns="" id="{C7633E11-12CA-4A67-98D5-F08EB26AC2B7}"/>
              </a:ext>
            </a:extLst>
          </p:cNvPr>
          <p:cNvSpPr/>
          <p:nvPr/>
        </p:nvSpPr>
        <p:spPr>
          <a:xfrm>
            <a:off x="9129076" y="3478822"/>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xmlns="" id="{2D0D195B-E393-4E05-9E39-DF2FE512979A}"/>
              </a:ext>
            </a:extLst>
          </p:cNvPr>
          <p:cNvSpPr txBox="1"/>
          <p:nvPr/>
        </p:nvSpPr>
        <p:spPr>
          <a:xfrm>
            <a:off x="5108152" y="3297549"/>
            <a:ext cx="2296500" cy="369332"/>
          </a:xfrm>
          <a:prstGeom prst="rect">
            <a:avLst/>
          </a:prstGeom>
          <a:noFill/>
        </p:spPr>
        <p:txBody>
          <a:bodyPr wrap="square" rtlCol="0">
            <a:spAutoFit/>
          </a:bodyPr>
          <a:lstStyle/>
          <a:p>
            <a:r>
              <a:rPr lang="en-US" dirty="0">
                <a:solidFill>
                  <a:schemeClr val="bg1"/>
                </a:solidFill>
              </a:rPr>
              <a:t>New Data Instance</a:t>
            </a:r>
          </a:p>
        </p:txBody>
      </p:sp>
      <p:sp>
        <p:nvSpPr>
          <p:cNvPr id="33" name="Cross 32">
            <a:extLst>
              <a:ext uri="{FF2B5EF4-FFF2-40B4-BE49-F238E27FC236}">
                <a16:creationId xmlns:a16="http://schemas.microsoft.com/office/drawing/2014/main" xmlns="" id="{941A7265-F46B-4203-A1B9-9274429DF804}"/>
              </a:ext>
            </a:extLst>
          </p:cNvPr>
          <p:cNvSpPr/>
          <p:nvPr/>
        </p:nvSpPr>
        <p:spPr>
          <a:xfrm>
            <a:off x="4864955" y="3354288"/>
            <a:ext cx="243197" cy="270997"/>
          </a:xfrm>
          <a:prstGeom prst="pl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Cross 73">
            <a:extLst>
              <a:ext uri="{FF2B5EF4-FFF2-40B4-BE49-F238E27FC236}">
                <a16:creationId xmlns:a16="http://schemas.microsoft.com/office/drawing/2014/main" xmlns="" id="{9B2E36B2-1929-4A62-AF08-8BD58931F0AD}"/>
              </a:ext>
            </a:extLst>
          </p:cNvPr>
          <p:cNvSpPr/>
          <p:nvPr/>
        </p:nvSpPr>
        <p:spPr>
          <a:xfrm>
            <a:off x="7609499" y="4714411"/>
            <a:ext cx="243197" cy="270997"/>
          </a:xfrm>
          <a:prstGeom prst="pl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91100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099249-8CBC-4D10-AD54-8FDC18AB19C1}"/>
              </a:ext>
            </a:extLst>
          </p:cNvPr>
          <p:cNvSpPr>
            <a:spLocks noGrp="1"/>
          </p:cNvSpPr>
          <p:nvPr>
            <p:ph type="title"/>
          </p:nvPr>
        </p:nvSpPr>
        <p:spPr/>
        <p:txBody>
          <a:bodyPr/>
          <a:lstStyle/>
          <a:p>
            <a:r>
              <a:rPr lang="en-US" dirty="0">
                <a:solidFill>
                  <a:schemeClr val="accent4"/>
                </a:solidFill>
              </a:rPr>
              <a:t>Similarity Measurement</a:t>
            </a:r>
          </a:p>
        </p:txBody>
      </p:sp>
      <p:sp>
        <p:nvSpPr>
          <p:cNvPr id="3" name="Content Placeholder 2">
            <a:extLst>
              <a:ext uri="{FF2B5EF4-FFF2-40B4-BE49-F238E27FC236}">
                <a16:creationId xmlns:a16="http://schemas.microsoft.com/office/drawing/2014/main" xmlns="" id="{02863726-D4B7-495B-BE40-6995E0CD8562}"/>
              </a:ext>
            </a:extLst>
          </p:cNvPr>
          <p:cNvSpPr>
            <a:spLocks noGrp="1"/>
          </p:cNvSpPr>
          <p:nvPr>
            <p:ph idx="1"/>
          </p:nvPr>
        </p:nvSpPr>
        <p:spPr/>
        <p:txBody>
          <a:bodyPr>
            <a:normAutofit lnSpcReduction="10000"/>
          </a:bodyPr>
          <a:lstStyle/>
          <a:p>
            <a:r>
              <a:rPr lang="en-US" dirty="0"/>
              <a:t>Similarity measure is the measure of how much alike two data objects are. If this distance is small, there will be the high degree of similarity and if this distance is large, there will be the low degree of similarity.</a:t>
            </a:r>
          </a:p>
          <a:p>
            <a:r>
              <a:rPr lang="en-US" dirty="0"/>
              <a:t>Similarity is measured in a range between 0 and 1.</a:t>
            </a:r>
          </a:p>
          <a:p>
            <a:r>
              <a:rPr lang="en-US" dirty="0"/>
              <a:t>There are several common methods to measure similarity.</a:t>
            </a:r>
          </a:p>
          <a:p>
            <a:pPr lvl="1"/>
            <a:r>
              <a:rPr lang="en-US" dirty="0"/>
              <a:t>Euclidean Distance</a:t>
            </a:r>
          </a:p>
          <a:p>
            <a:pPr lvl="1"/>
            <a:r>
              <a:rPr lang="en-US" dirty="0"/>
              <a:t>Manhattan Distance</a:t>
            </a:r>
          </a:p>
          <a:p>
            <a:pPr lvl="1"/>
            <a:r>
              <a:rPr lang="en-US" dirty="0" err="1"/>
              <a:t>Minkowski</a:t>
            </a:r>
            <a:r>
              <a:rPr lang="en-US" dirty="0"/>
              <a:t> Distance</a:t>
            </a:r>
          </a:p>
          <a:p>
            <a:pPr lvl="1"/>
            <a:r>
              <a:rPr lang="en-US" dirty="0"/>
              <a:t>Cosine Similarity</a:t>
            </a:r>
          </a:p>
          <a:p>
            <a:pPr lvl="1"/>
            <a:r>
              <a:rPr lang="en-US" dirty="0"/>
              <a:t>Jaccard Similarity</a:t>
            </a:r>
          </a:p>
          <a:p>
            <a:r>
              <a:rPr lang="en-US" dirty="0"/>
              <a:t>Let’s look at a couple of these methods…</a:t>
            </a:r>
          </a:p>
        </p:txBody>
      </p:sp>
    </p:spTree>
    <p:extLst>
      <p:ext uri="{BB962C8B-B14F-4D97-AF65-F5344CB8AC3E}">
        <p14:creationId xmlns:p14="http://schemas.microsoft.com/office/powerpoint/2010/main" val="4014691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AE30FC13-5A62-4266-8D15-A1ED9D13D9F3}"/>
              </a:ext>
            </a:extLst>
          </p:cNvPr>
          <p:cNvSpPr>
            <a:spLocks noGrp="1"/>
          </p:cNvSpPr>
          <p:nvPr>
            <p:ph type="title"/>
          </p:nvPr>
        </p:nvSpPr>
        <p:spPr/>
        <p:txBody>
          <a:bodyPr/>
          <a:lstStyle/>
          <a:p>
            <a:r>
              <a:rPr lang="en-US" dirty="0"/>
              <a:t>Early Objectives</a:t>
            </a:r>
          </a:p>
        </p:txBody>
      </p:sp>
      <p:sp>
        <p:nvSpPr>
          <p:cNvPr id="6" name="Content Placeholder 5">
            <a:extLst>
              <a:ext uri="{FF2B5EF4-FFF2-40B4-BE49-F238E27FC236}">
                <a16:creationId xmlns:a16="http://schemas.microsoft.com/office/drawing/2014/main" xmlns="" id="{885C3EB9-7BA7-4492-B53B-21F0606E7A43}"/>
              </a:ext>
            </a:extLst>
          </p:cNvPr>
          <p:cNvSpPr>
            <a:spLocks noGrp="1"/>
          </p:cNvSpPr>
          <p:nvPr>
            <p:ph idx="1"/>
          </p:nvPr>
        </p:nvSpPr>
        <p:spPr>
          <a:xfrm>
            <a:off x="1524000" y="1828800"/>
            <a:ext cx="6248400" cy="4267200"/>
          </a:xfrm>
        </p:spPr>
        <p:txBody>
          <a:bodyPr>
            <a:normAutofit/>
          </a:bodyPr>
          <a:lstStyle/>
          <a:p>
            <a:pPr algn="l" rtl="0" fontAlgn="base">
              <a:buFont typeface="Arial" panose="020B0604020202020204" pitchFamily="34" charset="0"/>
              <a:buChar char="•"/>
            </a:pPr>
            <a:r>
              <a:rPr lang="en-US" b="0" i="0" u="none" strike="noStrike" dirty="0">
                <a:solidFill>
                  <a:srgbClr val="FFFFFF"/>
                </a:solidFill>
                <a:effectLst/>
                <a:latin typeface="Tw Cen MT" panose="020B0602020104020603" pitchFamily="34" charset="0"/>
              </a:rPr>
              <a:t>What</a:t>
            </a:r>
            <a:r>
              <a:rPr lang="en-US" b="0" i="0" dirty="0">
                <a:solidFill>
                  <a:srgbClr val="FFFFFF"/>
                </a:solidFill>
                <a:effectLst/>
                <a:latin typeface="Tw Cen MT" panose="020B0602020104020603" pitchFamily="34" charset="0"/>
              </a:rPr>
              <a:t>​</a:t>
            </a:r>
            <a:endParaRPr lang="en-US" b="0" i="0" dirty="0">
              <a:solidFill>
                <a:srgbClr val="FFFFFF"/>
              </a:solidFill>
              <a:effectLst/>
              <a:latin typeface="Arial" panose="020B0604020202020204" pitchFamily="34" charset="0"/>
            </a:endParaRPr>
          </a:p>
          <a:p>
            <a:pPr lvl="1" fontAlgn="base"/>
            <a:r>
              <a:rPr lang="en-US" b="0" i="0" u="none" strike="noStrike" dirty="0">
                <a:solidFill>
                  <a:srgbClr val="FFFFFF"/>
                </a:solidFill>
                <a:effectLst/>
                <a:latin typeface="Tw Cen MT" panose="020B0602020104020603" pitchFamily="34" charset="0"/>
              </a:rPr>
              <a:t>"The ability for the machine to learn without specific programming."  -- A. Samuel '59 (IBM)</a:t>
            </a:r>
            <a:r>
              <a:rPr lang="en-US" b="0" i="0" dirty="0">
                <a:solidFill>
                  <a:srgbClr val="FFFFFF"/>
                </a:solidFill>
                <a:effectLst/>
                <a:latin typeface="Tw Cen MT" panose="020B0602020104020603" pitchFamily="34" charset="0"/>
              </a:rPr>
              <a:t>​</a:t>
            </a:r>
            <a:endParaRPr lang="en-US" b="0" i="0" dirty="0">
              <a:solidFill>
                <a:srgbClr val="FFFFFF"/>
              </a:solidFill>
              <a:effectLst/>
              <a:latin typeface="Arial" panose="020B0604020202020204" pitchFamily="34" charset="0"/>
            </a:endParaRPr>
          </a:p>
          <a:p>
            <a:pPr algn="l" rtl="0" fontAlgn="base">
              <a:buFont typeface="Arial" panose="020B0604020202020204" pitchFamily="34" charset="0"/>
              <a:buChar char="•"/>
            </a:pPr>
            <a:r>
              <a:rPr lang="en-US" b="0" i="0" u="none" strike="noStrike" dirty="0">
                <a:solidFill>
                  <a:srgbClr val="FFFFFF"/>
                </a:solidFill>
                <a:effectLst/>
                <a:latin typeface="Tw Cen MT" panose="020B0602020104020603" pitchFamily="34" charset="0"/>
              </a:rPr>
              <a:t>Where</a:t>
            </a:r>
            <a:r>
              <a:rPr lang="en-US" b="0" i="0" dirty="0">
                <a:solidFill>
                  <a:srgbClr val="FFFFFF"/>
                </a:solidFill>
                <a:effectLst/>
                <a:latin typeface="Tw Cen MT" panose="020B0602020104020603" pitchFamily="34" charset="0"/>
              </a:rPr>
              <a:t>​</a:t>
            </a:r>
            <a:endParaRPr lang="en-US" b="0" i="0" dirty="0">
              <a:solidFill>
                <a:srgbClr val="FFFFFF"/>
              </a:solidFill>
              <a:effectLst/>
              <a:latin typeface="Arial" panose="020B0604020202020204" pitchFamily="34" charset="0"/>
            </a:endParaRPr>
          </a:p>
          <a:p>
            <a:pPr lvl="1" fontAlgn="base"/>
            <a:r>
              <a:rPr lang="en-US" b="0" i="0" u="none" strike="noStrike" dirty="0">
                <a:solidFill>
                  <a:srgbClr val="FFFFFF"/>
                </a:solidFill>
                <a:effectLst/>
                <a:latin typeface="Tw Cen MT" panose="020B0602020104020603" pitchFamily="34" charset="0"/>
              </a:rPr>
              <a:t>OCR</a:t>
            </a:r>
            <a:r>
              <a:rPr lang="en-US" b="0" i="0" dirty="0">
                <a:solidFill>
                  <a:srgbClr val="FFFFFF"/>
                </a:solidFill>
                <a:effectLst/>
                <a:latin typeface="Tw Cen MT" panose="020B0602020104020603" pitchFamily="34" charset="0"/>
              </a:rPr>
              <a:t>​ - Optical Character Recognition</a:t>
            </a:r>
            <a:endParaRPr lang="en-US" b="0" i="0" dirty="0">
              <a:solidFill>
                <a:srgbClr val="FFFFFF"/>
              </a:solidFill>
              <a:effectLst/>
              <a:latin typeface="Arial" panose="020B0604020202020204" pitchFamily="34" charset="0"/>
            </a:endParaRPr>
          </a:p>
          <a:p>
            <a:pPr lvl="1" fontAlgn="base"/>
            <a:r>
              <a:rPr lang="en-US" b="0" i="0" u="none" strike="noStrike" dirty="0">
                <a:solidFill>
                  <a:srgbClr val="FFFFFF"/>
                </a:solidFill>
                <a:effectLst/>
                <a:latin typeface="Tw Cen MT" panose="020B0602020104020603" pitchFamily="34" charset="0"/>
              </a:rPr>
              <a:t>Diagnostics – a 'self-learning' alternative to rule-based Expert Systems</a:t>
            </a:r>
            <a:r>
              <a:rPr lang="en-US" b="0" i="0" dirty="0">
                <a:solidFill>
                  <a:srgbClr val="FFFFFF"/>
                </a:solidFill>
                <a:effectLst/>
                <a:latin typeface="Tw Cen MT" panose="020B0602020104020603" pitchFamily="34" charset="0"/>
              </a:rPr>
              <a:t>​</a:t>
            </a:r>
            <a:endParaRPr lang="en-US" b="0" i="0" dirty="0">
              <a:solidFill>
                <a:srgbClr val="FFFFFF"/>
              </a:solidFill>
              <a:effectLst/>
              <a:latin typeface="Arial" panose="020B0604020202020204" pitchFamily="34" charset="0"/>
            </a:endParaRPr>
          </a:p>
          <a:p>
            <a:endParaRPr lang="en-US" dirty="0"/>
          </a:p>
        </p:txBody>
      </p:sp>
      <p:pic>
        <p:nvPicPr>
          <p:cNvPr id="3074" name="Picture 2">
            <a:extLst>
              <a:ext uri="{FF2B5EF4-FFF2-40B4-BE49-F238E27FC236}">
                <a16:creationId xmlns:a16="http://schemas.microsoft.com/office/drawing/2014/main" xmlns="" id="{64856576-39E3-4B68-98B7-2A2E9E4377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1000" y="2286000"/>
            <a:ext cx="3171825" cy="31579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04236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099249-8CBC-4D10-AD54-8FDC18AB19C1}"/>
              </a:ext>
            </a:extLst>
          </p:cNvPr>
          <p:cNvSpPr>
            <a:spLocks noGrp="1"/>
          </p:cNvSpPr>
          <p:nvPr>
            <p:ph type="title"/>
          </p:nvPr>
        </p:nvSpPr>
        <p:spPr/>
        <p:txBody>
          <a:bodyPr/>
          <a:lstStyle/>
          <a:p>
            <a:r>
              <a:rPr lang="en-US" dirty="0">
                <a:solidFill>
                  <a:schemeClr val="accent4"/>
                </a:solidFill>
              </a:rPr>
              <a:t>Euclidean Distance</a:t>
            </a:r>
          </a:p>
        </p:txBody>
      </p:sp>
      <p:sp>
        <p:nvSpPr>
          <p:cNvPr id="3" name="Content Placeholder 2">
            <a:extLst>
              <a:ext uri="{FF2B5EF4-FFF2-40B4-BE49-F238E27FC236}">
                <a16:creationId xmlns:a16="http://schemas.microsoft.com/office/drawing/2014/main" xmlns="" id="{02863726-D4B7-495B-BE40-6995E0CD8562}"/>
              </a:ext>
            </a:extLst>
          </p:cNvPr>
          <p:cNvSpPr>
            <a:spLocks noGrp="1"/>
          </p:cNvSpPr>
          <p:nvPr>
            <p:ph idx="1"/>
          </p:nvPr>
        </p:nvSpPr>
        <p:spPr/>
        <p:txBody>
          <a:bodyPr/>
          <a:lstStyle/>
          <a:p>
            <a:r>
              <a:rPr lang="en-US" dirty="0"/>
              <a:t>Euclidean distance is also known as simply distance. </a:t>
            </a:r>
          </a:p>
          <a:p>
            <a:r>
              <a:rPr lang="en-US" dirty="0"/>
              <a:t>When data is dense or continuous, this is the best proximity measure.</a:t>
            </a:r>
          </a:p>
        </p:txBody>
      </p:sp>
      <p:sp>
        <p:nvSpPr>
          <p:cNvPr id="5" name="Rectangle 4">
            <a:extLst>
              <a:ext uri="{FF2B5EF4-FFF2-40B4-BE49-F238E27FC236}">
                <a16:creationId xmlns:a16="http://schemas.microsoft.com/office/drawing/2014/main" xmlns="" id="{935B5B84-41DE-4D53-8058-CC94BB6D125A}"/>
              </a:ext>
            </a:extLst>
          </p:cNvPr>
          <p:cNvSpPr/>
          <p:nvPr/>
        </p:nvSpPr>
        <p:spPr>
          <a:xfrm>
            <a:off x="5486400" y="2895600"/>
            <a:ext cx="3886200" cy="27432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Lightning Bolt 6">
            <a:extLst>
              <a:ext uri="{FF2B5EF4-FFF2-40B4-BE49-F238E27FC236}">
                <a16:creationId xmlns:a16="http://schemas.microsoft.com/office/drawing/2014/main" xmlns="" id="{F45DEDCB-1F56-48A6-A5B7-61E6148F1F4E}"/>
              </a:ext>
            </a:extLst>
          </p:cNvPr>
          <p:cNvSpPr/>
          <p:nvPr/>
        </p:nvSpPr>
        <p:spPr>
          <a:xfrm>
            <a:off x="6066408" y="3581400"/>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loud 10">
            <a:extLst>
              <a:ext uri="{FF2B5EF4-FFF2-40B4-BE49-F238E27FC236}">
                <a16:creationId xmlns:a16="http://schemas.microsoft.com/office/drawing/2014/main" xmlns="" id="{24A07890-410C-4B63-B6DF-124C8E342FE0}"/>
              </a:ext>
            </a:extLst>
          </p:cNvPr>
          <p:cNvSpPr/>
          <p:nvPr/>
        </p:nvSpPr>
        <p:spPr>
          <a:xfrm>
            <a:off x="8382000" y="4070098"/>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ross 16">
            <a:extLst>
              <a:ext uri="{FF2B5EF4-FFF2-40B4-BE49-F238E27FC236}">
                <a16:creationId xmlns:a16="http://schemas.microsoft.com/office/drawing/2014/main" xmlns="" id="{65F3B030-F0A4-4C3C-AD95-5C866A1F3537}"/>
              </a:ext>
            </a:extLst>
          </p:cNvPr>
          <p:cNvSpPr/>
          <p:nvPr/>
        </p:nvSpPr>
        <p:spPr>
          <a:xfrm>
            <a:off x="7079301" y="4800600"/>
            <a:ext cx="243197" cy="270997"/>
          </a:xfrm>
          <a:prstGeom prst="pl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xmlns="" id="{7CC32C04-2402-461B-A674-7DD1EE55A137}"/>
              </a:ext>
            </a:extLst>
          </p:cNvPr>
          <p:cNvCxnSpPr/>
          <p:nvPr/>
        </p:nvCxnSpPr>
        <p:spPr>
          <a:xfrm>
            <a:off x="6400800" y="3962400"/>
            <a:ext cx="678501" cy="762000"/>
          </a:xfrm>
          <a:prstGeom prst="straightConnector1">
            <a:avLst/>
          </a:prstGeom>
          <a:ln w="25400">
            <a:headEnd type="triangle"/>
            <a:tailEnd type="triangle"/>
          </a:ln>
        </p:spPr>
        <p:style>
          <a:lnRef idx="2">
            <a:schemeClr val="accent5"/>
          </a:lnRef>
          <a:fillRef idx="0">
            <a:schemeClr val="accent5"/>
          </a:fillRef>
          <a:effectRef idx="1">
            <a:schemeClr val="accent5"/>
          </a:effectRef>
          <a:fontRef idx="minor">
            <a:schemeClr val="tx1"/>
          </a:fontRef>
        </p:style>
      </p:cxnSp>
      <p:cxnSp>
        <p:nvCxnSpPr>
          <p:cNvPr id="21" name="Straight Arrow Connector 20">
            <a:extLst>
              <a:ext uri="{FF2B5EF4-FFF2-40B4-BE49-F238E27FC236}">
                <a16:creationId xmlns:a16="http://schemas.microsoft.com/office/drawing/2014/main" xmlns="" id="{1C37D95B-C6EE-4638-AC32-33BE75621370}"/>
              </a:ext>
            </a:extLst>
          </p:cNvPr>
          <p:cNvCxnSpPr>
            <a:cxnSpLocks/>
          </p:cNvCxnSpPr>
          <p:nvPr/>
        </p:nvCxnSpPr>
        <p:spPr>
          <a:xfrm flipH="1">
            <a:off x="7349649" y="4267200"/>
            <a:ext cx="997899" cy="609600"/>
          </a:xfrm>
          <a:prstGeom prst="straightConnector1">
            <a:avLst/>
          </a:prstGeom>
          <a:ln w="25400">
            <a:headEnd type="triangle"/>
            <a:tailEnd type="triangle"/>
          </a:ln>
        </p:spPr>
        <p:style>
          <a:lnRef idx="2">
            <a:schemeClr val="accent5"/>
          </a:lnRef>
          <a:fillRef idx="0">
            <a:schemeClr val="accent5"/>
          </a:fillRef>
          <a:effectRef idx="1">
            <a:schemeClr val="accent5"/>
          </a:effectRef>
          <a:fontRef idx="minor">
            <a:schemeClr val="tx1"/>
          </a:fontRef>
        </p:style>
      </p:cxnSp>
      <p:pic>
        <p:nvPicPr>
          <p:cNvPr id="23" name="Picture 22">
            <a:extLst>
              <a:ext uri="{FF2B5EF4-FFF2-40B4-BE49-F238E27FC236}">
                <a16:creationId xmlns:a16="http://schemas.microsoft.com/office/drawing/2014/main" xmlns="" id="{9EA06876-6D2E-4F6E-AF87-F5150C2A1185}"/>
              </a:ext>
            </a:extLst>
          </p:cNvPr>
          <p:cNvPicPr>
            <a:picLocks noChangeAspect="1"/>
          </p:cNvPicPr>
          <p:nvPr/>
        </p:nvPicPr>
        <p:blipFill>
          <a:blip r:embed="rId3"/>
          <a:stretch>
            <a:fillRect/>
          </a:stretch>
        </p:blipFill>
        <p:spPr>
          <a:xfrm>
            <a:off x="2431101" y="3971636"/>
            <a:ext cx="1676400" cy="866775"/>
          </a:xfrm>
          <a:prstGeom prst="rect">
            <a:avLst/>
          </a:prstGeom>
        </p:spPr>
      </p:pic>
      <p:cxnSp>
        <p:nvCxnSpPr>
          <p:cNvPr id="24" name="Straight Connector 23">
            <a:extLst>
              <a:ext uri="{FF2B5EF4-FFF2-40B4-BE49-F238E27FC236}">
                <a16:creationId xmlns:a16="http://schemas.microsoft.com/office/drawing/2014/main" xmlns="" id="{3ABC5C9D-A32C-4E26-B0EB-41A37F9448DC}"/>
              </a:ext>
            </a:extLst>
          </p:cNvPr>
          <p:cNvCxnSpPr>
            <a:cxnSpLocks/>
          </p:cNvCxnSpPr>
          <p:nvPr/>
        </p:nvCxnSpPr>
        <p:spPr>
          <a:xfrm>
            <a:off x="5810550" y="3338223"/>
            <a:ext cx="0" cy="2133600"/>
          </a:xfrm>
          <a:prstGeom prst="line">
            <a:avLst/>
          </a:prstGeom>
          <a:ln w="12700"/>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xmlns="" id="{67356FB4-E37F-485C-A273-2372775A6B60}"/>
              </a:ext>
            </a:extLst>
          </p:cNvPr>
          <p:cNvCxnSpPr>
            <a:cxnSpLocks/>
          </p:cNvCxnSpPr>
          <p:nvPr/>
        </p:nvCxnSpPr>
        <p:spPr>
          <a:xfrm flipH="1">
            <a:off x="5791200" y="5486400"/>
            <a:ext cx="3200400" cy="0"/>
          </a:xfrm>
          <a:prstGeom prst="line">
            <a:avLst/>
          </a:prstGeom>
          <a:ln w="127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987355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099249-8CBC-4D10-AD54-8FDC18AB19C1}"/>
              </a:ext>
            </a:extLst>
          </p:cNvPr>
          <p:cNvSpPr>
            <a:spLocks noGrp="1"/>
          </p:cNvSpPr>
          <p:nvPr>
            <p:ph type="title"/>
          </p:nvPr>
        </p:nvSpPr>
        <p:spPr/>
        <p:txBody>
          <a:bodyPr/>
          <a:lstStyle/>
          <a:p>
            <a:r>
              <a:rPr lang="en-US" dirty="0">
                <a:solidFill>
                  <a:schemeClr val="accent4"/>
                </a:solidFill>
              </a:rPr>
              <a:t>Euclidean Distance</a:t>
            </a:r>
          </a:p>
        </p:txBody>
      </p:sp>
      <p:sp>
        <p:nvSpPr>
          <p:cNvPr id="3" name="Content Placeholder 2">
            <a:extLst>
              <a:ext uri="{FF2B5EF4-FFF2-40B4-BE49-F238E27FC236}">
                <a16:creationId xmlns:a16="http://schemas.microsoft.com/office/drawing/2014/main" xmlns="" id="{02863726-D4B7-495B-BE40-6995E0CD8562}"/>
              </a:ext>
            </a:extLst>
          </p:cNvPr>
          <p:cNvSpPr>
            <a:spLocks noGrp="1"/>
          </p:cNvSpPr>
          <p:nvPr>
            <p:ph idx="1"/>
          </p:nvPr>
        </p:nvSpPr>
        <p:spPr/>
        <p:txBody>
          <a:bodyPr/>
          <a:lstStyle/>
          <a:p>
            <a:r>
              <a:rPr lang="en-US" dirty="0"/>
              <a:t>Cosine similarity metric finds the normalized dot product of two attributes.</a:t>
            </a:r>
          </a:p>
          <a:p>
            <a:r>
              <a:rPr lang="en-US" dirty="0"/>
              <a:t>Cosine similarity is very efficient to evaluate and is especially popular for sparse vectors.</a:t>
            </a:r>
          </a:p>
        </p:txBody>
      </p:sp>
      <p:sp>
        <p:nvSpPr>
          <p:cNvPr id="5" name="Rectangle 4">
            <a:extLst>
              <a:ext uri="{FF2B5EF4-FFF2-40B4-BE49-F238E27FC236}">
                <a16:creationId xmlns:a16="http://schemas.microsoft.com/office/drawing/2014/main" xmlns="" id="{935B5B84-41DE-4D53-8058-CC94BB6D125A}"/>
              </a:ext>
            </a:extLst>
          </p:cNvPr>
          <p:cNvSpPr/>
          <p:nvPr/>
        </p:nvSpPr>
        <p:spPr>
          <a:xfrm>
            <a:off x="5486400" y="2895600"/>
            <a:ext cx="3886200" cy="27432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Lightning Bolt 6">
            <a:extLst>
              <a:ext uri="{FF2B5EF4-FFF2-40B4-BE49-F238E27FC236}">
                <a16:creationId xmlns:a16="http://schemas.microsoft.com/office/drawing/2014/main" xmlns="" id="{F45DEDCB-1F56-48A6-A5B7-61E6148F1F4E}"/>
              </a:ext>
            </a:extLst>
          </p:cNvPr>
          <p:cNvSpPr/>
          <p:nvPr/>
        </p:nvSpPr>
        <p:spPr>
          <a:xfrm>
            <a:off x="6066408" y="3581400"/>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loud 10">
            <a:extLst>
              <a:ext uri="{FF2B5EF4-FFF2-40B4-BE49-F238E27FC236}">
                <a16:creationId xmlns:a16="http://schemas.microsoft.com/office/drawing/2014/main" xmlns="" id="{24A07890-410C-4B63-B6DF-124C8E342FE0}"/>
              </a:ext>
            </a:extLst>
          </p:cNvPr>
          <p:cNvSpPr/>
          <p:nvPr/>
        </p:nvSpPr>
        <p:spPr>
          <a:xfrm>
            <a:off x="8382000" y="4070098"/>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ross 16">
            <a:extLst>
              <a:ext uri="{FF2B5EF4-FFF2-40B4-BE49-F238E27FC236}">
                <a16:creationId xmlns:a16="http://schemas.microsoft.com/office/drawing/2014/main" xmlns="" id="{65F3B030-F0A4-4C3C-AD95-5C866A1F3537}"/>
              </a:ext>
            </a:extLst>
          </p:cNvPr>
          <p:cNvSpPr/>
          <p:nvPr/>
        </p:nvSpPr>
        <p:spPr>
          <a:xfrm>
            <a:off x="6477000" y="4533900"/>
            <a:ext cx="243197" cy="270997"/>
          </a:xfrm>
          <a:prstGeom prst="pl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xmlns="" id="{30897376-54F5-46C7-BF89-6131DFC7439F}"/>
              </a:ext>
            </a:extLst>
          </p:cNvPr>
          <p:cNvCxnSpPr>
            <a:cxnSpLocks/>
          </p:cNvCxnSpPr>
          <p:nvPr/>
        </p:nvCxnSpPr>
        <p:spPr>
          <a:xfrm>
            <a:off x="5810550" y="3338223"/>
            <a:ext cx="0" cy="2133600"/>
          </a:xfrm>
          <a:prstGeom prst="line">
            <a:avLst/>
          </a:prstGeom>
          <a:ln w="12700"/>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xmlns="" id="{544EFFC7-C6E0-40EF-A49B-0068353D2CFF}"/>
              </a:ext>
            </a:extLst>
          </p:cNvPr>
          <p:cNvCxnSpPr>
            <a:cxnSpLocks/>
          </p:cNvCxnSpPr>
          <p:nvPr/>
        </p:nvCxnSpPr>
        <p:spPr>
          <a:xfrm flipH="1">
            <a:off x="5791200" y="5486400"/>
            <a:ext cx="3200400"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xmlns="" id="{32B9F1E0-73ED-4C28-BCD8-B2870C302A92}"/>
              </a:ext>
            </a:extLst>
          </p:cNvPr>
          <p:cNvCxnSpPr>
            <a:cxnSpLocks/>
          </p:cNvCxnSpPr>
          <p:nvPr/>
        </p:nvCxnSpPr>
        <p:spPr>
          <a:xfrm flipH="1">
            <a:off x="5810549" y="3852397"/>
            <a:ext cx="315650" cy="1676400"/>
          </a:xfrm>
          <a:prstGeom prst="line">
            <a:avLst/>
          </a:prstGeom>
        </p:spPr>
        <p:style>
          <a:lnRef idx="1">
            <a:schemeClr val="accent5"/>
          </a:lnRef>
          <a:fillRef idx="0">
            <a:schemeClr val="accent5"/>
          </a:fillRef>
          <a:effectRef idx="0">
            <a:schemeClr val="accent5"/>
          </a:effectRef>
          <a:fontRef idx="minor">
            <a:schemeClr val="tx1"/>
          </a:fontRef>
        </p:style>
      </p:cxnSp>
      <p:cxnSp>
        <p:nvCxnSpPr>
          <p:cNvPr id="22" name="Straight Connector 21">
            <a:extLst>
              <a:ext uri="{FF2B5EF4-FFF2-40B4-BE49-F238E27FC236}">
                <a16:creationId xmlns:a16="http://schemas.microsoft.com/office/drawing/2014/main" xmlns="" id="{F4690066-8CEC-4F14-AA02-BBD69FC3E8EA}"/>
              </a:ext>
            </a:extLst>
          </p:cNvPr>
          <p:cNvCxnSpPr>
            <a:cxnSpLocks/>
          </p:cNvCxnSpPr>
          <p:nvPr/>
        </p:nvCxnSpPr>
        <p:spPr>
          <a:xfrm flipH="1">
            <a:off x="5814202" y="4838411"/>
            <a:ext cx="673798" cy="647989"/>
          </a:xfrm>
          <a:prstGeom prst="line">
            <a:avLst/>
          </a:prstGeom>
        </p:spPr>
        <p:style>
          <a:lnRef idx="1">
            <a:schemeClr val="accent5"/>
          </a:lnRef>
          <a:fillRef idx="0">
            <a:schemeClr val="accent5"/>
          </a:fillRef>
          <a:effectRef idx="0">
            <a:schemeClr val="accent5"/>
          </a:effectRef>
          <a:fontRef idx="minor">
            <a:schemeClr val="tx1"/>
          </a:fontRef>
        </p:style>
      </p:cxnSp>
      <p:sp>
        <p:nvSpPr>
          <p:cNvPr id="19" name="Arrow: Curved Down 18">
            <a:extLst>
              <a:ext uri="{FF2B5EF4-FFF2-40B4-BE49-F238E27FC236}">
                <a16:creationId xmlns:a16="http://schemas.microsoft.com/office/drawing/2014/main" xmlns="" id="{F18CF58D-201D-4D15-B77A-3FFDFCE7955D}"/>
              </a:ext>
            </a:extLst>
          </p:cNvPr>
          <p:cNvSpPr/>
          <p:nvPr/>
        </p:nvSpPr>
        <p:spPr>
          <a:xfrm rot="2913288">
            <a:off x="5949353" y="4649183"/>
            <a:ext cx="520421" cy="273616"/>
          </a:xfrm>
          <a:prstGeom prst="curvedDownArrow">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2" name="Picture 31">
            <a:extLst>
              <a:ext uri="{FF2B5EF4-FFF2-40B4-BE49-F238E27FC236}">
                <a16:creationId xmlns:a16="http://schemas.microsoft.com/office/drawing/2014/main" xmlns="" id="{63342393-9838-43D4-A9C9-CEA9B014F50A}"/>
              </a:ext>
            </a:extLst>
          </p:cNvPr>
          <p:cNvPicPr>
            <a:picLocks noChangeAspect="1"/>
          </p:cNvPicPr>
          <p:nvPr/>
        </p:nvPicPr>
        <p:blipFill>
          <a:blip r:embed="rId3"/>
          <a:stretch>
            <a:fillRect/>
          </a:stretch>
        </p:blipFill>
        <p:spPr>
          <a:xfrm>
            <a:off x="1648838" y="3890497"/>
            <a:ext cx="3267075" cy="914400"/>
          </a:xfrm>
          <a:prstGeom prst="rect">
            <a:avLst/>
          </a:prstGeom>
        </p:spPr>
      </p:pic>
    </p:spTree>
    <p:extLst>
      <p:ext uri="{BB962C8B-B14F-4D97-AF65-F5344CB8AC3E}">
        <p14:creationId xmlns:p14="http://schemas.microsoft.com/office/powerpoint/2010/main" val="18533390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57355C-2C3F-498D-94BD-7CBC2BA603AA}"/>
              </a:ext>
            </a:extLst>
          </p:cNvPr>
          <p:cNvSpPr>
            <a:spLocks noGrp="1"/>
          </p:cNvSpPr>
          <p:nvPr>
            <p:ph type="title"/>
          </p:nvPr>
        </p:nvSpPr>
        <p:spPr/>
        <p:txBody>
          <a:bodyPr/>
          <a:lstStyle/>
          <a:p>
            <a:r>
              <a:rPr lang="en-US" dirty="0">
                <a:solidFill>
                  <a:schemeClr val="accent4"/>
                </a:solidFill>
              </a:rPr>
              <a:t>Model-based Learning</a:t>
            </a:r>
          </a:p>
        </p:txBody>
      </p:sp>
      <p:sp>
        <p:nvSpPr>
          <p:cNvPr id="3" name="Content Placeholder 2">
            <a:extLst>
              <a:ext uri="{FF2B5EF4-FFF2-40B4-BE49-F238E27FC236}">
                <a16:creationId xmlns:a16="http://schemas.microsoft.com/office/drawing/2014/main" xmlns="" id="{246C50B2-BD7D-462B-A50F-C393819C6AAD}"/>
              </a:ext>
            </a:extLst>
          </p:cNvPr>
          <p:cNvSpPr>
            <a:spLocks noGrp="1"/>
          </p:cNvSpPr>
          <p:nvPr>
            <p:ph idx="1"/>
          </p:nvPr>
        </p:nvSpPr>
        <p:spPr/>
        <p:txBody>
          <a:bodyPr/>
          <a:lstStyle/>
          <a:p>
            <a:r>
              <a:rPr lang="en-US" dirty="0"/>
              <a:t>Another way to generalize from a set of examples is to build a model of the training set examples and then use that model to make </a:t>
            </a:r>
            <a:r>
              <a:rPr lang="en-US" i="1" dirty="0"/>
              <a:t>predictions</a:t>
            </a:r>
            <a:r>
              <a:rPr lang="en-US" dirty="0"/>
              <a:t>.</a:t>
            </a:r>
          </a:p>
          <a:p>
            <a:pPr lvl="1"/>
            <a:r>
              <a:rPr lang="en-US" dirty="0"/>
              <a:t>The developer needs to select the model</a:t>
            </a:r>
          </a:p>
          <a:p>
            <a:pPr lvl="2"/>
            <a:r>
              <a:rPr lang="en-US" dirty="0"/>
              <a:t>Linear (Line)</a:t>
            </a:r>
          </a:p>
          <a:p>
            <a:pPr lvl="2"/>
            <a:r>
              <a:rPr lang="en-US" dirty="0"/>
              <a:t>Higher degree polynomial (Curve)</a:t>
            </a:r>
          </a:p>
          <a:p>
            <a:endParaRPr lang="en-US" dirty="0"/>
          </a:p>
        </p:txBody>
      </p:sp>
      <p:sp>
        <p:nvSpPr>
          <p:cNvPr id="5" name="Rectangle 4">
            <a:extLst>
              <a:ext uri="{FF2B5EF4-FFF2-40B4-BE49-F238E27FC236}">
                <a16:creationId xmlns:a16="http://schemas.microsoft.com/office/drawing/2014/main" xmlns="" id="{A4FF701E-0823-4E0F-AB7D-D1AF087F1BC0}"/>
              </a:ext>
            </a:extLst>
          </p:cNvPr>
          <p:cNvSpPr/>
          <p:nvPr/>
        </p:nvSpPr>
        <p:spPr>
          <a:xfrm>
            <a:off x="5867400" y="3337600"/>
            <a:ext cx="5543632" cy="2987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Lightning Bolt 6">
            <a:extLst>
              <a:ext uri="{FF2B5EF4-FFF2-40B4-BE49-F238E27FC236}">
                <a16:creationId xmlns:a16="http://schemas.microsoft.com/office/drawing/2014/main" xmlns="" id="{948B56C3-DC6E-41F6-AED6-642B04C369FA}"/>
              </a:ext>
            </a:extLst>
          </p:cNvPr>
          <p:cNvSpPr/>
          <p:nvPr/>
        </p:nvSpPr>
        <p:spPr>
          <a:xfrm>
            <a:off x="8361338" y="4896524"/>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loud 8">
            <a:extLst>
              <a:ext uri="{FF2B5EF4-FFF2-40B4-BE49-F238E27FC236}">
                <a16:creationId xmlns:a16="http://schemas.microsoft.com/office/drawing/2014/main" xmlns="" id="{CD902CED-D16C-4537-A67F-0B833E850E04}"/>
              </a:ext>
            </a:extLst>
          </p:cNvPr>
          <p:cNvSpPr/>
          <p:nvPr/>
        </p:nvSpPr>
        <p:spPr>
          <a:xfrm>
            <a:off x="8993201" y="5148586"/>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loud 10">
            <a:extLst>
              <a:ext uri="{FF2B5EF4-FFF2-40B4-BE49-F238E27FC236}">
                <a16:creationId xmlns:a16="http://schemas.microsoft.com/office/drawing/2014/main" xmlns="" id="{F13C2403-0537-439D-8460-99ECA1E48DB2}"/>
              </a:ext>
            </a:extLst>
          </p:cNvPr>
          <p:cNvSpPr/>
          <p:nvPr/>
        </p:nvSpPr>
        <p:spPr>
          <a:xfrm>
            <a:off x="8881873" y="4468262"/>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loud 12">
            <a:extLst>
              <a:ext uri="{FF2B5EF4-FFF2-40B4-BE49-F238E27FC236}">
                <a16:creationId xmlns:a16="http://schemas.microsoft.com/office/drawing/2014/main" xmlns="" id="{687C17DA-BEBE-4017-BED9-FA1C685B7F21}"/>
              </a:ext>
            </a:extLst>
          </p:cNvPr>
          <p:cNvSpPr/>
          <p:nvPr/>
        </p:nvSpPr>
        <p:spPr>
          <a:xfrm>
            <a:off x="9208904" y="5400376"/>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loud 14">
            <a:extLst>
              <a:ext uri="{FF2B5EF4-FFF2-40B4-BE49-F238E27FC236}">
                <a16:creationId xmlns:a16="http://schemas.microsoft.com/office/drawing/2014/main" xmlns="" id="{91DCCBEA-3745-4349-A83C-E89D5E91956A}"/>
              </a:ext>
            </a:extLst>
          </p:cNvPr>
          <p:cNvSpPr/>
          <p:nvPr/>
        </p:nvSpPr>
        <p:spPr>
          <a:xfrm>
            <a:off x="8626397" y="5703772"/>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loud 16">
            <a:extLst>
              <a:ext uri="{FF2B5EF4-FFF2-40B4-BE49-F238E27FC236}">
                <a16:creationId xmlns:a16="http://schemas.microsoft.com/office/drawing/2014/main" xmlns="" id="{3EC422CB-A78C-4871-915E-92BCBD0BDE04}"/>
              </a:ext>
            </a:extLst>
          </p:cNvPr>
          <p:cNvSpPr/>
          <p:nvPr/>
        </p:nvSpPr>
        <p:spPr>
          <a:xfrm>
            <a:off x="9926642" y="4439021"/>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loud 18">
            <a:extLst>
              <a:ext uri="{FF2B5EF4-FFF2-40B4-BE49-F238E27FC236}">
                <a16:creationId xmlns:a16="http://schemas.microsoft.com/office/drawing/2014/main" xmlns="" id="{84275243-3114-4902-9D84-4BF678646348}"/>
              </a:ext>
            </a:extLst>
          </p:cNvPr>
          <p:cNvSpPr/>
          <p:nvPr/>
        </p:nvSpPr>
        <p:spPr>
          <a:xfrm>
            <a:off x="10736539" y="6007164"/>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loud 20">
            <a:extLst>
              <a:ext uri="{FF2B5EF4-FFF2-40B4-BE49-F238E27FC236}">
                <a16:creationId xmlns:a16="http://schemas.microsoft.com/office/drawing/2014/main" xmlns="" id="{FA2FA099-43B7-4D6A-804B-E84F8FB63660}"/>
              </a:ext>
            </a:extLst>
          </p:cNvPr>
          <p:cNvSpPr/>
          <p:nvPr/>
        </p:nvSpPr>
        <p:spPr>
          <a:xfrm>
            <a:off x="7933910" y="5977244"/>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loud 22">
            <a:extLst>
              <a:ext uri="{FF2B5EF4-FFF2-40B4-BE49-F238E27FC236}">
                <a16:creationId xmlns:a16="http://schemas.microsoft.com/office/drawing/2014/main" xmlns="" id="{7428F5DB-390D-473E-811A-C21AEBEABD10}"/>
              </a:ext>
            </a:extLst>
          </p:cNvPr>
          <p:cNvSpPr/>
          <p:nvPr/>
        </p:nvSpPr>
        <p:spPr>
          <a:xfrm>
            <a:off x="10083237" y="4869760"/>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Cloud 24">
            <a:extLst>
              <a:ext uri="{FF2B5EF4-FFF2-40B4-BE49-F238E27FC236}">
                <a16:creationId xmlns:a16="http://schemas.microsoft.com/office/drawing/2014/main" xmlns="" id="{6D67E091-BB81-402D-A4C5-C335A606F302}"/>
              </a:ext>
            </a:extLst>
          </p:cNvPr>
          <p:cNvSpPr/>
          <p:nvPr/>
        </p:nvSpPr>
        <p:spPr>
          <a:xfrm>
            <a:off x="9531919" y="4170655"/>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Cloud 26">
            <a:extLst>
              <a:ext uri="{FF2B5EF4-FFF2-40B4-BE49-F238E27FC236}">
                <a16:creationId xmlns:a16="http://schemas.microsoft.com/office/drawing/2014/main" xmlns="" id="{069A35B1-0A14-4931-B268-BA561399087E}"/>
              </a:ext>
            </a:extLst>
          </p:cNvPr>
          <p:cNvSpPr/>
          <p:nvPr/>
        </p:nvSpPr>
        <p:spPr>
          <a:xfrm>
            <a:off x="9613448" y="5063137"/>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Lightning Bolt 28">
            <a:extLst>
              <a:ext uri="{FF2B5EF4-FFF2-40B4-BE49-F238E27FC236}">
                <a16:creationId xmlns:a16="http://schemas.microsoft.com/office/drawing/2014/main" xmlns="" id="{FB7D5A76-3139-4506-895F-7A579150F366}"/>
              </a:ext>
            </a:extLst>
          </p:cNvPr>
          <p:cNvSpPr/>
          <p:nvPr/>
        </p:nvSpPr>
        <p:spPr>
          <a:xfrm>
            <a:off x="8280508" y="5297046"/>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Lightning Bolt 30">
            <a:extLst>
              <a:ext uri="{FF2B5EF4-FFF2-40B4-BE49-F238E27FC236}">
                <a16:creationId xmlns:a16="http://schemas.microsoft.com/office/drawing/2014/main" xmlns="" id="{907958CE-6708-47E8-BB04-C7EFC03FD0A5}"/>
              </a:ext>
            </a:extLst>
          </p:cNvPr>
          <p:cNvSpPr/>
          <p:nvPr/>
        </p:nvSpPr>
        <p:spPr>
          <a:xfrm>
            <a:off x="9050049" y="3873564"/>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Lightning Bolt 32">
            <a:extLst>
              <a:ext uri="{FF2B5EF4-FFF2-40B4-BE49-F238E27FC236}">
                <a16:creationId xmlns:a16="http://schemas.microsoft.com/office/drawing/2014/main" xmlns="" id="{513ED43B-E668-48C1-B2EE-09509C22FCB2}"/>
              </a:ext>
            </a:extLst>
          </p:cNvPr>
          <p:cNvSpPr/>
          <p:nvPr/>
        </p:nvSpPr>
        <p:spPr>
          <a:xfrm>
            <a:off x="6416361" y="4007086"/>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Lightning Bolt 34">
            <a:extLst>
              <a:ext uri="{FF2B5EF4-FFF2-40B4-BE49-F238E27FC236}">
                <a16:creationId xmlns:a16="http://schemas.microsoft.com/office/drawing/2014/main" xmlns="" id="{DC5384EE-2CD1-43CB-9609-6E358255EBDD}"/>
              </a:ext>
            </a:extLst>
          </p:cNvPr>
          <p:cNvSpPr/>
          <p:nvPr/>
        </p:nvSpPr>
        <p:spPr>
          <a:xfrm>
            <a:off x="7277804" y="4140609"/>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Lightning Bolt 36">
            <a:extLst>
              <a:ext uri="{FF2B5EF4-FFF2-40B4-BE49-F238E27FC236}">
                <a16:creationId xmlns:a16="http://schemas.microsoft.com/office/drawing/2014/main" xmlns="" id="{9601971B-E9AB-4075-93F1-32CF778C7684}"/>
              </a:ext>
            </a:extLst>
          </p:cNvPr>
          <p:cNvSpPr/>
          <p:nvPr/>
        </p:nvSpPr>
        <p:spPr>
          <a:xfrm>
            <a:off x="7096768" y="5326708"/>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Lightning Bolt 38">
            <a:extLst>
              <a:ext uri="{FF2B5EF4-FFF2-40B4-BE49-F238E27FC236}">
                <a16:creationId xmlns:a16="http://schemas.microsoft.com/office/drawing/2014/main" xmlns="" id="{30EACA38-1809-4F57-9AED-732B287B4919}"/>
              </a:ext>
            </a:extLst>
          </p:cNvPr>
          <p:cNvSpPr/>
          <p:nvPr/>
        </p:nvSpPr>
        <p:spPr>
          <a:xfrm>
            <a:off x="7336268" y="4678441"/>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Lightning Bolt 40">
            <a:extLst>
              <a:ext uri="{FF2B5EF4-FFF2-40B4-BE49-F238E27FC236}">
                <a16:creationId xmlns:a16="http://schemas.microsoft.com/office/drawing/2014/main" xmlns="" id="{BC40AFAA-B74C-4910-94BB-7B3FD05B89D3}"/>
              </a:ext>
            </a:extLst>
          </p:cNvPr>
          <p:cNvSpPr/>
          <p:nvPr/>
        </p:nvSpPr>
        <p:spPr>
          <a:xfrm>
            <a:off x="6416361" y="5693916"/>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ightning Bolt 42">
            <a:extLst>
              <a:ext uri="{FF2B5EF4-FFF2-40B4-BE49-F238E27FC236}">
                <a16:creationId xmlns:a16="http://schemas.microsoft.com/office/drawing/2014/main" xmlns="" id="{1487E2C4-3196-48D8-A165-F28FFBD68057}"/>
              </a:ext>
            </a:extLst>
          </p:cNvPr>
          <p:cNvSpPr/>
          <p:nvPr/>
        </p:nvSpPr>
        <p:spPr>
          <a:xfrm>
            <a:off x="8172532" y="4108179"/>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Lightning Bolt 44">
            <a:extLst>
              <a:ext uri="{FF2B5EF4-FFF2-40B4-BE49-F238E27FC236}">
                <a16:creationId xmlns:a16="http://schemas.microsoft.com/office/drawing/2014/main" xmlns="" id="{B9977DF3-399C-481D-A9F8-D294F6291B4F}"/>
              </a:ext>
            </a:extLst>
          </p:cNvPr>
          <p:cNvSpPr/>
          <p:nvPr/>
        </p:nvSpPr>
        <p:spPr>
          <a:xfrm>
            <a:off x="7801855" y="4588902"/>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Lightning Bolt 46">
            <a:extLst>
              <a:ext uri="{FF2B5EF4-FFF2-40B4-BE49-F238E27FC236}">
                <a16:creationId xmlns:a16="http://schemas.microsoft.com/office/drawing/2014/main" xmlns="" id="{F302F298-1ADD-4579-8804-5A41D32D5395}"/>
              </a:ext>
            </a:extLst>
          </p:cNvPr>
          <p:cNvSpPr/>
          <p:nvPr/>
        </p:nvSpPr>
        <p:spPr>
          <a:xfrm>
            <a:off x="7456018" y="5666825"/>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Cloud 48">
            <a:extLst>
              <a:ext uri="{FF2B5EF4-FFF2-40B4-BE49-F238E27FC236}">
                <a16:creationId xmlns:a16="http://schemas.microsoft.com/office/drawing/2014/main" xmlns="" id="{68DB977C-C4A5-4CE6-9547-2BF6BB8CDE10}"/>
              </a:ext>
            </a:extLst>
          </p:cNvPr>
          <p:cNvSpPr/>
          <p:nvPr/>
        </p:nvSpPr>
        <p:spPr>
          <a:xfrm>
            <a:off x="9431176" y="5832045"/>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Cloud 50">
            <a:extLst>
              <a:ext uri="{FF2B5EF4-FFF2-40B4-BE49-F238E27FC236}">
                <a16:creationId xmlns:a16="http://schemas.microsoft.com/office/drawing/2014/main" xmlns="" id="{47D45886-17E6-4BC4-8ACA-846B78D5EFC9}"/>
              </a:ext>
            </a:extLst>
          </p:cNvPr>
          <p:cNvSpPr/>
          <p:nvPr/>
        </p:nvSpPr>
        <p:spPr>
          <a:xfrm>
            <a:off x="10955688" y="4337728"/>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Cloud 52">
            <a:extLst>
              <a:ext uri="{FF2B5EF4-FFF2-40B4-BE49-F238E27FC236}">
                <a16:creationId xmlns:a16="http://schemas.microsoft.com/office/drawing/2014/main" xmlns="" id="{C4EACF5E-7559-4B8A-8358-0D503E3613E4}"/>
              </a:ext>
            </a:extLst>
          </p:cNvPr>
          <p:cNvSpPr/>
          <p:nvPr/>
        </p:nvSpPr>
        <p:spPr>
          <a:xfrm>
            <a:off x="10676703" y="5316966"/>
            <a:ext cx="307579" cy="197102"/>
          </a:xfrm>
          <a:prstGeom prst="cloud">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Lightning Bolt 54">
            <a:extLst>
              <a:ext uri="{FF2B5EF4-FFF2-40B4-BE49-F238E27FC236}">
                <a16:creationId xmlns:a16="http://schemas.microsoft.com/office/drawing/2014/main" xmlns="" id="{C2154EC1-17A4-4C63-89A6-2FF2F8FF8B6E}"/>
              </a:ext>
            </a:extLst>
          </p:cNvPr>
          <p:cNvSpPr/>
          <p:nvPr/>
        </p:nvSpPr>
        <p:spPr>
          <a:xfrm>
            <a:off x="10272076" y="3631222"/>
            <a:ext cx="243197" cy="270997"/>
          </a:xfrm>
          <a:prstGeom prst="lightningBolt">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xmlns="" id="{3514C6DB-DB9B-422B-BFE7-1DC70B60F76D}"/>
              </a:ext>
            </a:extLst>
          </p:cNvPr>
          <p:cNvSpPr txBox="1"/>
          <p:nvPr/>
        </p:nvSpPr>
        <p:spPr>
          <a:xfrm>
            <a:off x="6251152" y="3449949"/>
            <a:ext cx="2296500" cy="369332"/>
          </a:xfrm>
          <a:prstGeom prst="rect">
            <a:avLst/>
          </a:prstGeom>
          <a:noFill/>
        </p:spPr>
        <p:txBody>
          <a:bodyPr wrap="square" rtlCol="0">
            <a:spAutoFit/>
          </a:bodyPr>
          <a:lstStyle/>
          <a:p>
            <a:r>
              <a:rPr lang="en-US" dirty="0">
                <a:solidFill>
                  <a:schemeClr val="bg1"/>
                </a:solidFill>
              </a:rPr>
              <a:t>New Data Instance</a:t>
            </a:r>
          </a:p>
        </p:txBody>
      </p:sp>
      <p:sp>
        <p:nvSpPr>
          <p:cNvPr id="59" name="Cross 58">
            <a:extLst>
              <a:ext uri="{FF2B5EF4-FFF2-40B4-BE49-F238E27FC236}">
                <a16:creationId xmlns:a16="http://schemas.microsoft.com/office/drawing/2014/main" xmlns="" id="{FF484B4A-7C6E-4456-A6D5-796BFA76EB2B}"/>
              </a:ext>
            </a:extLst>
          </p:cNvPr>
          <p:cNvSpPr/>
          <p:nvPr/>
        </p:nvSpPr>
        <p:spPr>
          <a:xfrm>
            <a:off x="6007955" y="3506688"/>
            <a:ext cx="243197" cy="270997"/>
          </a:xfrm>
          <a:prstGeom prst="pl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Cross 60">
            <a:extLst>
              <a:ext uri="{FF2B5EF4-FFF2-40B4-BE49-F238E27FC236}">
                <a16:creationId xmlns:a16="http://schemas.microsoft.com/office/drawing/2014/main" xmlns="" id="{3F2B1223-D620-4C02-90FD-9FB569D8A843}"/>
              </a:ext>
            </a:extLst>
          </p:cNvPr>
          <p:cNvSpPr/>
          <p:nvPr/>
        </p:nvSpPr>
        <p:spPr>
          <a:xfrm>
            <a:off x="8651952" y="4622967"/>
            <a:ext cx="243197" cy="270997"/>
          </a:xfrm>
          <a:prstGeom prst="plu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Shape 64">
            <a:extLst>
              <a:ext uri="{FF2B5EF4-FFF2-40B4-BE49-F238E27FC236}">
                <a16:creationId xmlns:a16="http://schemas.microsoft.com/office/drawing/2014/main" xmlns="" id="{860C9C6C-E749-4FF4-B46D-0586A4F81E6A}"/>
              </a:ext>
            </a:extLst>
          </p:cNvPr>
          <p:cNvSpPr/>
          <p:nvPr/>
        </p:nvSpPr>
        <p:spPr>
          <a:xfrm>
            <a:off x="6142182" y="4039814"/>
            <a:ext cx="5015345" cy="2133293"/>
          </a:xfrm>
          <a:custGeom>
            <a:avLst/>
            <a:gdLst>
              <a:gd name="connsiteX0" fmla="*/ 0 w 5015345"/>
              <a:gd name="connsiteY0" fmla="*/ 1880695 h 2133293"/>
              <a:gd name="connsiteX1" fmla="*/ 1237673 w 5015345"/>
              <a:gd name="connsiteY1" fmla="*/ 2120841 h 2133293"/>
              <a:gd name="connsiteX2" fmla="*/ 2493818 w 5015345"/>
              <a:gd name="connsiteY2" fmla="*/ 1538950 h 2133293"/>
              <a:gd name="connsiteX3" fmla="*/ 2530763 w 5015345"/>
              <a:gd name="connsiteY3" fmla="*/ 504477 h 2133293"/>
              <a:gd name="connsiteX4" fmla="*/ 3574473 w 5015345"/>
              <a:gd name="connsiteY4" fmla="*/ 61131 h 2133293"/>
              <a:gd name="connsiteX5" fmla="*/ 5015345 w 5015345"/>
              <a:gd name="connsiteY5" fmla="*/ 14950 h 2133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15345" h="2133293">
                <a:moveTo>
                  <a:pt x="0" y="1880695"/>
                </a:moveTo>
                <a:cubicBezTo>
                  <a:pt x="411018" y="2029247"/>
                  <a:pt x="822037" y="2177799"/>
                  <a:pt x="1237673" y="2120841"/>
                </a:cubicBezTo>
                <a:cubicBezTo>
                  <a:pt x="1653309" y="2063883"/>
                  <a:pt x="2278303" y="1808344"/>
                  <a:pt x="2493818" y="1538950"/>
                </a:cubicBezTo>
                <a:cubicBezTo>
                  <a:pt x="2709333" y="1269556"/>
                  <a:pt x="2350654" y="750780"/>
                  <a:pt x="2530763" y="504477"/>
                </a:cubicBezTo>
                <a:cubicBezTo>
                  <a:pt x="2710872" y="258174"/>
                  <a:pt x="3160376" y="142719"/>
                  <a:pt x="3574473" y="61131"/>
                </a:cubicBezTo>
                <a:cubicBezTo>
                  <a:pt x="3988570" y="-20457"/>
                  <a:pt x="4501957" y="-2754"/>
                  <a:pt x="5015345" y="149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55343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688FB50-27A6-4CE7-A7D6-DB949C4E677A}"/>
              </a:ext>
            </a:extLst>
          </p:cNvPr>
          <p:cNvSpPr>
            <a:spLocks noGrp="1"/>
          </p:cNvSpPr>
          <p:nvPr>
            <p:ph type="title"/>
          </p:nvPr>
        </p:nvSpPr>
        <p:spPr/>
        <p:txBody>
          <a:bodyPr/>
          <a:lstStyle/>
          <a:p>
            <a:r>
              <a:rPr lang="en-US" dirty="0">
                <a:solidFill>
                  <a:schemeClr val="accent4"/>
                </a:solidFill>
              </a:rPr>
              <a:t>Model-based Sample</a:t>
            </a:r>
          </a:p>
        </p:txBody>
      </p:sp>
      <p:sp>
        <p:nvSpPr>
          <p:cNvPr id="3" name="Content Placeholder 2">
            <a:extLst>
              <a:ext uri="{FF2B5EF4-FFF2-40B4-BE49-F238E27FC236}">
                <a16:creationId xmlns:a16="http://schemas.microsoft.com/office/drawing/2014/main" xmlns="" id="{025B9E3A-4AB3-4C08-A254-08312325625D}"/>
              </a:ext>
            </a:extLst>
          </p:cNvPr>
          <p:cNvSpPr>
            <a:spLocks noGrp="1"/>
          </p:cNvSpPr>
          <p:nvPr>
            <p:ph idx="1"/>
          </p:nvPr>
        </p:nvSpPr>
        <p:spPr/>
        <p:txBody>
          <a:bodyPr/>
          <a:lstStyle/>
          <a:p>
            <a:r>
              <a:rPr lang="en-US" dirty="0"/>
              <a:t>Consider this data as a starting point from which we would like to make predictions about data which we have not seen.</a:t>
            </a:r>
          </a:p>
        </p:txBody>
      </p:sp>
      <p:sp>
        <p:nvSpPr>
          <p:cNvPr id="5" name="Rectangle 4">
            <a:extLst>
              <a:ext uri="{FF2B5EF4-FFF2-40B4-BE49-F238E27FC236}">
                <a16:creationId xmlns:a16="http://schemas.microsoft.com/office/drawing/2014/main" xmlns="" id="{56E30337-BF86-4A16-9D6F-372E50F3F4F7}"/>
              </a:ext>
            </a:extLst>
          </p:cNvPr>
          <p:cNvSpPr/>
          <p:nvPr/>
        </p:nvSpPr>
        <p:spPr>
          <a:xfrm>
            <a:off x="2209800" y="2743200"/>
            <a:ext cx="7120734" cy="312954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xmlns="" id="{74A81503-0EC5-4F17-B190-39DE081BB087}"/>
              </a:ext>
            </a:extLst>
          </p:cNvPr>
          <p:cNvSpPr/>
          <p:nvPr/>
        </p:nvSpPr>
        <p:spPr>
          <a:xfrm>
            <a:off x="6019116" y="361297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xmlns="" id="{20F57D4B-4027-4283-9F25-88EA61D1F6AC}"/>
              </a:ext>
            </a:extLst>
          </p:cNvPr>
          <p:cNvSpPr/>
          <p:nvPr/>
        </p:nvSpPr>
        <p:spPr>
          <a:xfrm>
            <a:off x="6163461" y="3756971"/>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xmlns="" id="{C9A65E24-2347-4E1E-8B12-71DAA9C55C72}"/>
              </a:ext>
            </a:extLst>
          </p:cNvPr>
          <p:cNvSpPr/>
          <p:nvPr/>
        </p:nvSpPr>
        <p:spPr>
          <a:xfrm>
            <a:off x="5449387" y="390430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xmlns="" id="{659E0423-D970-4594-8485-C2982DF4F4CE}"/>
              </a:ext>
            </a:extLst>
          </p:cNvPr>
          <p:cNvSpPr/>
          <p:nvPr/>
        </p:nvSpPr>
        <p:spPr>
          <a:xfrm>
            <a:off x="4582321" y="430863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xmlns="" id="{F82CD3AE-DB9D-4DB5-8A40-A848B2D7CB9B}"/>
              </a:ext>
            </a:extLst>
          </p:cNvPr>
          <p:cNvSpPr/>
          <p:nvPr/>
        </p:nvSpPr>
        <p:spPr>
          <a:xfrm>
            <a:off x="7145406" y="375110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xmlns="" id="{C116AEC1-FF2F-498B-8145-98429999B258}"/>
              </a:ext>
            </a:extLst>
          </p:cNvPr>
          <p:cNvSpPr/>
          <p:nvPr/>
        </p:nvSpPr>
        <p:spPr>
          <a:xfrm>
            <a:off x="3477050" y="465596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xmlns="" id="{4128861E-567B-4F78-AFDC-57408DF7741A}"/>
              </a:ext>
            </a:extLst>
          </p:cNvPr>
          <p:cNvSpPr/>
          <p:nvPr/>
        </p:nvSpPr>
        <p:spPr>
          <a:xfrm>
            <a:off x="7659929" y="3465643"/>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xmlns="" id="{18957DB1-7C3A-4C4F-B659-8F14F95A1A3B}"/>
              </a:ext>
            </a:extLst>
          </p:cNvPr>
          <p:cNvSpPr/>
          <p:nvPr/>
        </p:nvSpPr>
        <p:spPr>
          <a:xfrm>
            <a:off x="4858639" y="4051641"/>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Isosceles Triangle 22">
            <a:extLst>
              <a:ext uri="{FF2B5EF4-FFF2-40B4-BE49-F238E27FC236}">
                <a16:creationId xmlns:a16="http://schemas.microsoft.com/office/drawing/2014/main" xmlns="" id="{A2D57727-6DB8-4A45-AF99-A774D4AB9860}"/>
              </a:ext>
            </a:extLst>
          </p:cNvPr>
          <p:cNvSpPr/>
          <p:nvPr/>
        </p:nvSpPr>
        <p:spPr>
          <a:xfrm>
            <a:off x="3877235" y="435116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xmlns="" id="{69F10386-1371-4925-8D65-BCE06526B452}"/>
              </a:ext>
            </a:extLst>
          </p:cNvPr>
          <p:cNvSpPr/>
          <p:nvPr/>
        </p:nvSpPr>
        <p:spPr>
          <a:xfrm>
            <a:off x="5922393" y="4161302"/>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xmlns="" id="{794E89D2-1530-443A-B28C-F635B42F09AE}"/>
              </a:ext>
            </a:extLst>
          </p:cNvPr>
          <p:cNvSpPr/>
          <p:nvPr/>
        </p:nvSpPr>
        <p:spPr>
          <a:xfrm>
            <a:off x="7232916" y="3318307"/>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xmlns="" id="{B20CD4E4-6FA0-4EB8-A8A4-F211B4C2E3FE}"/>
              </a:ext>
            </a:extLst>
          </p:cNvPr>
          <p:cNvSpPr/>
          <p:nvPr/>
        </p:nvSpPr>
        <p:spPr>
          <a:xfrm>
            <a:off x="2486118" y="295282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xmlns="" id="{49F92DFB-1467-46AB-9134-DF319903036C}"/>
              </a:ext>
            </a:extLst>
          </p:cNvPr>
          <p:cNvSpPr txBox="1"/>
          <p:nvPr/>
        </p:nvSpPr>
        <p:spPr>
          <a:xfrm>
            <a:off x="2744104" y="2820815"/>
            <a:ext cx="1968500" cy="369332"/>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00000"/>
                </a:solidFill>
              </a:rPr>
              <a:t>Training Data</a:t>
            </a:r>
          </a:p>
        </p:txBody>
      </p:sp>
    </p:spTree>
    <p:extLst>
      <p:ext uri="{BB962C8B-B14F-4D97-AF65-F5344CB8AC3E}">
        <p14:creationId xmlns:p14="http://schemas.microsoft.com/office/powerpoint/2010/main" val="17941197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D2FFB29-2575-4611-9FE9-A67C365F59A0}"/>
              </a:ext>
            </a:extLst>
          </p:cNvPr>
          <p:cNvSpPr>
            <a:spLocks noGrp="1"/>
          </p:cNvSpPr>
          <p:nvPr>
            <p:ph type="title"/>
          </p:nvPr>
        </p:nvSpPr>
        <p:spPr/>
        <p:txBody>
          <a:bodyPr/>
          <a:lstStyle/>
          <a:p>
            <a:r>
              <a:rPr lang="en-US" dirty="0">
                <a:solidFill>
                  <a:schemeClr val="accent4"/>
                </a:solidFill>
              </a:rPr>
              <a:t>Model-based Sample Training</a:t>
            </a:r>
          </a:p>
        </p:txBody>
      </p:sp>
      <p:sp>
        <p:nvSpPr>
          <p:cNvPr id="3" name="Content Placeholder 2">
            <a:extLst>
              <a:ext uri="{FF2B5EF4-FFF2-40B4-BE49-F238E27FC236}">
                <a16:creationId xmlns:a16="http://schemas.microsoft.com/office/drawing/2014/main" xmlns="" id="{6F135F3B-F024-4087-80A3-1D8F319F81F3}"/>
              </a:ext>
            </a:extLst>
          </p:cNvPr>
          <p:cNvSpPr>
            <a:spLocks noGrp="1"/>
          </p:cNvSpPr>
          <p:nvPr>
            <p:ph idx="1"/>
          </p:nvPr>
        </p:nvSpPr>
        <p:spPr/>
        <p:txBody>
          <a:bodyPr/>
          <a:lstStyle/>
          <a:p>
            <a:r>
              <a:rPr lang="en-US" dirty="0">
                <a:solidFill>
                  <a:schemeClr val="tx1"/>
                </a:solidFill>
              </a:rPr>
              <a:t>There are an infinite number of lines that can be drawn across the dataset... The Linear Regression algorithm finds the parameters that make the linear model best fit your data. This is called </a:t>
            </a:r>
            <a:r>
              <a:rPr lang="en-US" i="1" dirty="0">
                <a:solidFill>
                  <a:schemeClr val="tx1"/>
                </a:solidFill>
              </a:rPr>
              <a:t>training</a:t>
            </a:r>
            <a:r>
              <a:rPr lang="en-US" dirty="0">
                <a:solidFill>
                  <a:schemeClr val="tx1"/>
                </a:solidFill>
              </a:rPr>
              <a:t> your model.</a:t>
            </a:r>
          </a:p>
          <a:p>
            <a:endParaRPr lang="en-US" dirty="0">
              <a:solidFill>
                <a:schemeClr val="tx1"/>
              </a:solidFill>
            </a:endParaRPr>
          </a:p>
        </p:txBody>
      </p:sp>
      <p:sp>
        <p:nvSpPr>
          <p:cNvPr id="4" name="Rectangle 3">
            <a:extLst>
              <a:ext uri="{FF2B5EF4-FFF2-40B4-BE49-F238E27FC236}">
                <a16:creationId xmlns:a16="http://schemas.microsoft.com/office/drawing/2014/main" xmlns="" id="{73131649-9A23-40C0-A281-810BC301C87D}"/>
              </a:ext>
            </a:extLst>
          </p:cNvPr>
          <p:cNvSpPr/>
          <p:nvPr/>
        </p:nvSpPr>
        <p:spPr>
          <a:xfrm>
            <a:off x="2133600" y="3048000"/>
            <a:ext cx="7120734" cy="312954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xmlns="" id="{ABC578D9-E21B-4299-B5F5-6D5D7B5AEED0}"/>
              </a:ext>
            </a:extLst>
          </p:cNvPr>
          <p:cNvSpPr/>
          <p:nvPr/>
        </p:nvSpPr>
        <p:spPr>
          <a:xfrm>
            <a:off x="5942916" y="391777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xmlns="" id="{B4C63FB2-78D9-4825-953D-288877875E1A}"/>
              </a:ext>
            </a:extLst>
          </p:cNvPr>
          <p:cNvSpPr/>
          <p:nvPr/>
        </p:nvSpPr>
        <p:spPr>
          <a:xfrm>
            <a:off x="6087261" y="4061771"/>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xmlns="" id="{502EF80E-7F30-4767-8A27-70F932D79905}"/>
              </a:ext>
            </a:extLst>
          </p:cNvPr>
          <p:cNvSpPr/>
          <p:nvPr/>
        </p:nvSpPr>
        <p:spPr>
          <a:xfrm>
            <a:off x="5373187" y="420910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xmlns="" id="{6CC45885-BA99-4DC4-A7BB-AFEF54E41D3A}"/>
              </a:ext>
            </a:extLst>
          </p:cNvPr>
          <p:cNvSpPr/>
          <p:nvPr/>
        </p:nvSpPr>
        <p:spPr>
          <a:xfrm>
            <a:off x="4506121" y="4613438"/>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xmlns="" id="{24F4D254-70A4-41EE-9309-0F8F5601D427}"/>
              </a:ext>
            </a:extLst>
          </p:cNvPr>
          <p:cNvSpPr/>
          <p:nvPr/>
        </p:nvSpPr>
        <p:spPr>
          <a:xfrm>
            <a:off x="7069206" y="405590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xmlns="" id="{D0AB09CF-133A-416C-A8D2-309C36B6235D}"/>
              </a:ext>
            </a:extLst>
          </p:cNvPr>
          <p:cNvSpPr/>
          <p:nvPr/>
        </p:nvSpPr>
        <p:spPr>
          <a:xfrm>
            <a:off x="3400850" y="496076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xmlns="" id="{0150F090-185D-499D-9541-3EB894389CEC}"/>
              </a:ext>
            </a:extLst>
          </p:cNvPr>
          <p:cNvSpPr/>
          <p:nvPr/>
        </p:nvSpPr>
        <p:spPr>
          <a:xfrm>
            <a:off x="7583729" y="3770443"/>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xmlns="" id="{E19998B8-37C8-4E82-97EA-41EC3ACA38C4}"/>
              </a:ext>
            </a:extLst>
          </p:cNvPr>
          <p:cNvCxnSpPr/>
          <p:nvPr/>
        </p:nvCxnSpPr>
        <p:spPr>
          <a:xfrm flipH="1">
            <a:off x="2848860" y="3449010"/>
            <a:ext cx="5816024" cy="1769207"/>
          </a:xfrm>
          <a:prstGeom prst="straightConnector1">
            <a:avLst/>
          </a:prstGeom>
          <a:ln w="28575"/>
        </p:spPr>
        <p:style>
          <a:lnRef idx="1">
            <a:schemeClr val="dk1"/>
          </a:lnRef>
          <a:fillRef idx="0">
            <a:schemeClr val="dk1"/>
          </a:fillRef>
          <a:effectRef idx="0">
            <a:schemeClr val="dk1"/>
          </a:effectRef>
          <a:fontRef idx="minor">
            <a:schemeClr val="tx1"/>
          </a:fontRef>
        </p:style>
      </p:cxnSp>
      <p:sp>
        <p:nvSpPr>
          <p:cNvPr id="13" name="Isosceles Triangle 12">
            <a:extLst>
              <a:ext uri="{FF2B5EF4-FFF2-40B4-BE49-F238E27FC236}">
                <a16:creationId xmlns:a16="http://schemas.microsoft.com/office/drawing/2014/main" xmlns="" id="{8B0DEE07-86DB-4B8E-A522-0772E5156DF5}"/>
              </a:ext>
            </a:extLst>
          </p:cNvPr>
          <p:cNvSpPr/>
          <p:nvPr/>
        </p:nvSpPr>
        <p:spPr>
          <a:xfrm>
            <a:off x="4782439" y="4356441"/>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xmlns="" id="{1FD2FCA9-C861-4BE8-8705-165C4C3D3575}"/>
              </a:ext>
            </a:extLst>
          </p:cNvPr>
          <p:cNvSpPr/>
          <p:nvPr/>
        </p:nvSpPr>
        <p:spPr>
          <a:xfrm>
            <a:off x="3801035" y="465596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xmlns="" id="{A5448CDB-F74B-432E-A06A-DE177E445696}"/>
              </a:ext>
            </a:extLst>
          </p:cNvPr>
          <p:cNvSpPr/>
          <p:nvPr/>
        </p:nvSpPr>
        <p:spPr>
          <a:xfrm>
            <a:off x="5846193" y="4466102"/>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xmlns="" id="{95AA739F-448D-4D5A-A34A-E6051E8962FD}"/>
              </a:ext>
            </a:extLst>
          </p:cNvPr>
          <p:cNvSpPr/>
          <p:nvPr/>
        </p:nvSpPr>
        <p:spPr>
          <a:xfrm>
            <a:off x="7156716" y="3623107"/>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xmlns="" id="{7B9E0A48-53DD-4A5C-B893-DCE81F5A3602}"/>
              </a:ext>
            </a:extLst>
          </p:cNvPr>
          <p:cNvSpPr/>
          <p:nvPr/>
        </p:nvSpPr>
        <p:spPr>
          <a:xfrm>
            <a:off x="2409918" y="325762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xmlns="" id="{30D85F83-4A60-4E7D-A485-382B4D9188C1}"/>
              </a:ext>
            </a:extLst>
          </p:cNvPr>
          <p:cNvSpPr txBox="1"/>
          <p:nvPr/>
        </p:nvSpPr>
        <p:spPr>
          <a:xfrm>
            <a:off x="2670784" y="3275611"/>
            <a:ext cx="1969815" cy="369332"/>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00000"/>
                </a:solidFill>
              </a:rPr>
              <a:t>Training Data</a:t>
            </a:r>
          </a:p>
        </p:txBody>
      </p:sp>
      <p:cxnSp>
        <p:nvCxnSpPr>
          <p:cNvPr id="28" name="Straight Arrow Connector 27">
            <a:extLst>
              <a:ext uri="{FF2B5EF4-FFF2-40B4-BE49-F238E27FC236}">
                <a16:creationId xmlns:a16="http://schemas.microsoft.com/office/drawing/2014/main" xmlns="" id="{5C7C44A0-CBE8-41AB-B438-67F0785E2125}"/>
              </a:ext>
            </a:extLst>
          </p:cNvPr>
          <p:cNvCxnSpPr>
            <a:cxnSpLocks/>
          </p:cNvCxnSpPr>
          <p:nvPr/>
        </p:nvCxnSpPr>
        <p:spPr>
          <a:xfrm flipH="1">
            <a:off x="2998792" y="3597971"/>
            <a:ext cx="5816024" cy="1769207"/>
          </a:xfrm>
          <a:prstGeom prst="straightConnector1">
            <a:avLst/>
          </a:prstGeom>
          <a:ln w="6350"/>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xmlns="" id="{700046D1-D7C7-47B5-AA11-DBE6458B23D8}"/>
              </a:ext>
            </a:extLst>
          </p:cNvPr>
          <p:cNvCxnSpPr>
            <a:cxnSpLocks/>
          </p:cNvCxnSpPr>
          <p:nvPr/>
        </p:nvCxnSpPr>
        <p:spPr>
          <a:xfrm flipH="1">
            <a:off x="3128188" y="3741744"/>
            <a:ext cx="5816024" cy="1769207"/>
          </a:xfrm>
          <a:prstGeom prst="straightConnector1">
            <a:avLst/>
          </a:prstGeom>
          <a:ln w="6350"/>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xmlns="" id="{2FDE314F-6966-441F-B54C-8538FED16309}"/>
              </a:ext>
            </a:extLst>
          </p:cNvPr>
          <p:cNvCxnSpPr>
            <a:cxnSpLocks/>
          </p:cNvCxnSpPr>
          <p:nvPr/>
        </p:nvCxnSpPr>
        <p:spPr>
          <a:xfrm flipH="1">
            <a:off x="3271962" y="3885518"/>
            <a:ext cx="5816024" cy="1769207"/>
          </a:xfrm>
          <a:prstGeom prst="straightConnector1">
            <a:avLst/>
          </a:prstGeom>
          <a:ln w="6350"/>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xmlns="" id="{9EDEF107-B6C8-4BE9-B37B-0D0CD792205A}"/>
              </a:ext>
            </a:extLst>
          </p:cNvPr>
          <p:cNvCxnSpPr>
            <a:cxnSpLocks/>
          </p:cNvCxnSpPr>
          <p:nvPr/>
        </p:nvCxnSpPr>
        <p:spPr>
          <a:xfrm flipH="1">
            <a:off x="2736575" y="3253009"/>
            <a:ext cx="5816024" cy="1769207"/>
          </a:xfrm>
          <a:prstGeom prst="straightConnector1">
            <a:avLst/>
          </a:prstGeom>
          <a:ln w="6350"/>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xmlns="" id="{FA21CC6E-E366-47EE-A693-81842A81E80A}"/>
              </a:ext>
            </a:extLst>
          </p:cNvPr>
          <p:cNvCxnSpPr>
            <a:cxnSpLocks/>
          </p:cNvCxnSpPr>
          <p:nvPr/>
        </p:nvCxnSpPr>
        <p:spPr>
          <a:xfrm flipH="1">
            <a:off x="2603492" y="3107454"/>
            <a:ext cx="5816024" cy="1769207"/>
          </a:xfrm>
          <a:prstGeom prst="straightConnector1">
            <a:avLst/>
          </a:prstGeom>
          <a:ln w="635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27726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5400000">
                                      <p:cBhvr>
                                        <p:cTn id="6" dur="2000" fill="hold"/>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39B2D04-3695-4E85-9876-1005AC848638}"/>
              </a:ext>
            </a:extLst>
          </p:cNvPr>
          <p:cNvSpPr>
            <a:spLocks noGrp="1"/>
          </p:cNvSpPr>
          <p:nvPr>
            <p:ph type="title"/>
          </p:nvPr>
        </p:nvSpPr>
        <p:spPr/>
        <p:txBody>
          <a:bodyPr/>
          <a:lstStyle/>
          <a:p>
            <a:r>
              <a:rPr lang="en-US" dirty="0">
                <a:solidFill>
                  <a:schemeClr val="accent4"/>
                </a:solidFill>
              </a:rPr>
              <a:t>Model-based Sample Cost Function</a:t>
            </a:r>
          </a:p>
        </p:txBody>
      </p:sp>
      <p:sp>
        <p:nvSpPr>
          <p:cNvPr id="3" name="Content Placeholder 2">
            <a:extLst>
              <a:ext uri="{FF2B5EF4-FFF2-40B4-BE49-F238E27FC236}">
                <a16:creationId xmlns:a16="http://schemas.microsoft.com/office/drawing/2014/main" xmlns="" id="{4A663E0F-85F5-490E-8AAB-2428CCC41FF8}"/>
              </a:ext>
            </a:extLst>
          </p:cNvPr>
          <p:cNvSpPr>
            <a:spLocks noGrp="1"/>
          </p:cNvSpPr>
          <p:nvPr>
            <p:ph idx="1"/>
          </p:nvPr>
        </p:nvSpPr>
        <p:spPr/>
        <p:txBody>
          <a:bodyPr/>
          <a:lstStyle/>
          <a:p>
            <a:r>
              <a:rPr lang="en-US" dirty="0"/>
              <a:t>You need to specify a performance measure to know where to draw the line for your model to perform best.</a:t>
            </a:r>
          </a:p>
          <a:p>
            <a:r>
              <a:rPr lang="en-US" dirty="0"/>
              <a:t>For Linear Regression problems, typically you define a </a:t>
            </a:r>
            <a:r>
              <a:rPr lang="en-US" i="1" dirty="0"/>
              <a:t>cost function </a:t>
            </a:r>
            <a:r>
              <a:rPr lang="en-US" dirty="0"/>
              <a:t>that measures the distance between the linear model’s predictions and the training data instance. The objective is to minimize this distance. The </a:t>
            </a:r>
            <a:r>
              <a:rPr lang="en-US" i="1" dirty="0"/>
              <a:t>cost function</a:t>
            </a:r>
            <a:r>
              <a:rPr lang="en-US" dirty="0"/>
              <a:t> measures how</a:t>
            </a:r>
            <a:r>
              <a:rPr lang="en-US" i="1" dirty="0"/>
              <a:t> bad</a:t>
            </a:r>
            <a:r>
              <a:rPr lang="en-US" dirty="0"/>
              <a:t> the model performs.</a:t>
            </a:r>
          </a:p>
          <a:p>
            <a:r>
              <a:rPr lang="en-US" dirty="0"/>
              <a:t>It is also possible to define a function which determines how </a:t>
            </a:r>
            <a:r>
              <a:rPr lang="en-US" i="1" dirty="0"/>
              <a:t>well</a:t>
            </a:r>
            <a:r>
              <a:rPr lang="en-US" dirty="0"/>
              <a:t> the model performs- this is called a </a:t>
            </a:r>
            <a:r>
              <a:rPr lang="en-US" i="1" dirty="0"/>
              <a:t>utility function</a:t>
            </a:r>
            <a:r>
              <a:rPr lang="en-US" dirty="0"/>
              <a:t>.</a:t>
            </a:r>
          </a:p>
        </p:txBody>
      </p:sp>
    </p:spTree>
    <p:extLst>
      <p:ext uri="{BB962C8B-B14F-4D97-AF65-F5344CB8AC3E}">
        <p14:creationId xmlns:p14="http://schemas.microsoft.com/office/powerpoint/2010/main" val="5080711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5C08FA0-72CF-4731-B02F-4746EFFFE6D6}"/>
              </a:ext>
            </a:extLst>
          </p:cNvPr>
          <p:cNvSpPr>
            <a:spLocks noGrp="1"/>
          </p:cNvSpPr>
          <p:nvPr>
            <p:ph type="title"/>
          </p:nvPr>
        </p:nvSpPr>
        <p:spPr/>
        <p:txBody>
          <a:bodyPr/>
          <a:lstStyle/>
          <a:p>
            <a:r>
              <a:rPr lang="en-US" dirty="0"/>
              <a:t>Machine Learning Data Challenges</a:t>
            </a:r>
          </a:p>
        </p:txBody>
      </p:sp>
      <p:sp>
        <p:nvSpPr>
          <p:cNvPr id="3" name="Content Placeholder 2">
            <a:extLst>
              <a:ext uri="{FF2B5EF4-FFF2-40B4-BE49-F238E27FC236}">
                <a16:creationId xmlns:a16="http://schemas.microsoft.com/office/drawing/2014/main" xmlns="" id="{D7FB3E6E-000B-45A4-87A8-16D8328DEF5C}"/>
              </a:ext>
            </a:extLst>
          </p:cNvPr>
          <p:cNvSpPr>
            <a:spLocks noGrp="1"/>
          </p:cNvSpPr>
          <p:nvPr>
            <p:ph idx="1"/>
          </p:nvPr>
        </p:nvSpPr>
        <p:spPr/>
        <p:txBody>
          <a:bodyPr/>
          <a:lstStyle/>
          <a:p>
            <a:r>
              <a:rPr lang="en-US" dirty="0"/>
              <a:t>Lack of training data </a:t>
            </a:r>
          </a:p>
          <a:p>
            <a:r>
              <a:rPr lang="en-US" dirty="0"/>
              <a:t>Poor data quality </a:t>
            </a:r>
          </a:p>
          <a:p>
            <a:r>
              <a:rPr lang="en-US" dirty="0"/>
              <a:t>Non-representative data</a:t>
            </a:r>
            <a:endParaRPr lang="en-US" i="1" dirty="0"/>
          </a:p>
          <a:p>
            <a:r>
              <a:rPr lang="en-US" dirty="0"/>
              <a:t>Irrelevant features</a:t>
            </a:r>
            <a:endParaRPr lang="en-US" i="1" dirty="0"/>
          </a:p>
          <a:p>
            <a:r>
              <a:rPr lang="en-US" i="1" dirty="0"/>
              <a:t>Overfit</a:t>
            </a:r>
            <a:r>
              <a:rPr lang="en-US" dirty="0"/>
              <a:t> data </a:t>
            </a:r>
          </a:p>
          <a:p>
            <a:r>
              <a:rPr lang="en-US" i="1" dirty="0"/>
              <a:t>Underfit</a:t>
            </a:r>
            <a:r>
              <a:rPr lang="en-US" dirty="0"/>
              <a:t> data</a:t>
            </a:r>
          </a:p>
        </p:txBody>
      </p:sp>
    </p:spTree>
    <p:extLst>
      <p:ext uri="{BB962C8B-B14F-4D97-AF65-F5344CB8AC3E}">
        <p14:creationId xmlns:p14="http://schemas.microsoft.com/office/powerpoint/2010/main" val="36439822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177627-C6AB-4E9D-B13B-BEFCC9A51547}"/>
              </a:ext>
            </a:extLst>
          </p:cNvPr>
          <p:cNvSpPr>
            <a:spLocks noGrp="1"/>
          </p:cNvSpPr>
          <p:nvPr>
            <p:ph type="title"/>
          </p:nvPr>
        </p:nvSpPr>
        <p:spPr/>
        <p:txBody>
          <a:bodyPr/>
          <a:lstStyle/>
          <a:p>
            <a:r>
              <a:rPr lang="en-US" dirty="0"/>
              <a:t>Lack of Training Data</a:t>
            </a:r>
          </a:p>
        </p:txBody>
      </p:sp>
      <p:sp>
        <p:nvSpPr>
          <p:cNvPr id="3" name="Content Placeholder 2">
            <a:extLst>
              <a:ext uri="{FF2B5EF4-FFF2-40B4-BE49-F238E27FC236}">
                <a16:creationId xmlns:a16="http://schemas.microsoft.com/office/drawing/2014/main" xmlns="" id="{D4481673-AD17-4703-8B14-F69408E4EE19}"/>
              </a:ext>
            </a:extLst>
          </p:cNvPr>
          <p:cNvSpPr>
            <a:spLocks noGrp="1"/>
          </p:cNvSpPr>
          <p:nvPr>
            <p:ph idx="1"/>
          </p:nvPr>
        </p:nvSpPr>
        <p:spPr/>
        <p:txBody>
          <a:bodyPr/>
          <a:lstStyle/>
          <a:p>
            <a:r>
              <a:rPr lang="en-US" dirty="0"/>
              <a:t>Humans can learn to recognize something they have never seen before with a single image. Even toddlers can learn to recognize something new with a handful of encounters.</a:t>
            </a:r>
          </a:p>
          <a:p>
            <a:r>
              <a:rPr lang="en-US" dirty="0"/>
              <a:t>Machine learning , for even very simple problems, typically needs thousands of examples. For complex problems, such as image or speech recognition, may need millions of examples.</a:t>
            </a:r>
          </a:p>
          <a:p>
            <a:r>
              <a:rPr lang="en-US" dirty="0"/>
              <a:t> </a:t>
            </a:r>
          </a:p>
        </p:txBody>
      </p:sp>
      <p:pic>
        <p:nvPicPr>
          <p:cNvPr id="3074" name="Picture 2" descr="The Unreasonable Effectiveness of Data | by Aaron Lipeles | Towards Data  Science">
            <a:extLst>
              <a:ext uri="{FF2B5EF4-FFF2-40B4-BE49-F238E27FC236}">
                <a16:creationId xmlns:a16="http://schemas.microsoft.com/office/drawing/2014/main" xmlns="" id="{6CE16B25-848A-4287-99C8-A517E63928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84431" y="3733800"/>
            <a:ext cx="3248025" cy="291911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xmlns="" id="{75AAA086-D27F-4130-B286-A305F6B9B7BE}"/>
              </a:ext>
            </a:extLst>
          </p:cNvPr>
          <p:cNvSpPr txBox="1"/>
          <p:nvPr/>
        </p:nvSpPr>
        <p:spPr>
          <a:xfrm>
            <a:off x="1783556" y="3891727"/>
            <a:ext cx="7131843" cy="1754326"/>
          </a:xfrm>
          <a:prstGeom prst="rect">
            <a:avLst/>
          </a:prstGeom>
          <a:noFill/>
        </p:spPr>
        <p:txBody>
          <a:bodyPr wrap="square" rtlCol="0">
            <a:spAutoFit/>
          </a:bodyPr>
          <a:lstStyle/>
          <a:p>
            <a:r>
              <a:rPr lang="en-US" dirty="0"/>
              <a:t>“The Unreasonable Effectiveness of Data” (</a:t>
            </a:r>
            <a:r>
              <a:rPr lang="en-US" dirty="0">
                <a:hlinkClick r:id="rId4"/>
              </a:rPr>
              <a:t>https://homl.info/7</a:t>
            </a:r>
            <a:r>
              <a:rPr lang="en-US" dirty="0"/>
              <a:t>), published in 2009 by Peter </a:t>
            </a:r>
            <a:r>
              <a:rPr lang="en-US" dirty="0" err="1"/>
              <a:t>Norvid</a:t>
            </a:r>
            <a:r>
              <a:rPr lang="en-US" dirty="0"/>
              <a:t> and an earlier paper in 2001 by Microsoft researchers Michele </a:t>
            </a:r>
            <a:r>
              <a:rPr lang="en-US" dirty="0" err="1"/>
              <a:t>Banko</a:t>
            </a:r>
            <a:r>
              <a:rPr lang="en-US" dirty="0"/>
              <a:t> and Eric Brill (</a:t>
            </a:r>
            <a:r>
              <a:rPr lang="en-US" dirty="0">
                <a:hlinkClick r:id="rId5"/>
              </a:rPr>
              <a:t>https://homl.info/6</a:t>
            </a:r>
            <a:r>
              <a:rPr lang="en-US" dirty="0"/>
              <a:t>)  state that given enough data, very different ML algorithms, include fairly simple ones, performed almost identically.    </a:t>
            </a:r>
          </a:p>
          <a:p>
            <a:endParaRPr lang="en-US" dirty="0"/>
          </a:p>
        </p:txBody>
      </p:sp>
    </p:spTree>
    <p:extLst>
      <p:ext uri="{BB962C8B-B14F-4D97-AF65-F5344CB8AC3E}">
        <p14:creationId xmlns:p14="http://schemas.microsoft.com/office/powerpoint/2010/main" val="19116824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1F6271-670C-4DCC-A5FD-2834C48FCEDA}"/>
              </a:ext>
            </a:extLst>
          </p:cNvPr>
          <p:cNvSpPr>
            <a:spLocks noGrp="1"/>
          </p:cNvSpPr>
          <p:nvPr>
            <p:ph type="title"/>
          </p:nvPr>
        </p:nvSpPr>
        <p:spPr/>
        <p:txBody>
          <a:bodyPr/>
          <a:lstStyle/>
          <a:p>
            <a:r>
              <a:rPr lang="en-US" dirty="0"/>
              <a:t>Poor Data Quality</a:t>
            </a:r>
          </a:p>
        </p:txBody>
      </p:sp>
      <p:sp>
        <p:nvSpPr>
          <p:cNvPr id="3" name="Content Placeholder 2">
            <a:extLst>
              <a:ext uri="{FF2B5EF4-FFF2-40B4-BE49-F238E27FC236}">
                <a16:creationId xmlns:a16="http://schemas.microsoft.com/office/drawing/2014/main" xmlns="" id="{349509C8-7D0A-4C7B-8807-83F698A1360F}"/>
              </a:ext>
            </a:extLst>
          </p:cNvPr>
          <p:cNvSpPr>
            <a:spLocks noGrp="1"/>
          </p:cNvSpPr>
          <p:nvPr>
            <p:ph idx="1"/>
          </p:nvPr>
        </p:nvSpPr>
        <p:spPr/>
        <p:txBody>
          <a:bodyPr/>
          <a:lstStyle/>
          <a:p>
            <a:r>
              <a:rPr lang="en-US" dirty="0"/>
              <a:t>Data which is full of errors, noise and outliers will make it more difficult for your system to detect underlying patterns. Your system is less likely to perform well.</a:t>
            </a:r>
          </a:p>
          <a:p>
            <a:r>
              <a:rPr lang="en-US" dirty="0"/>
              <a:t>Data scientists spend a significant portion of their time cleaning up data. Here are some techniques they might use:</a:t>
            </a:r>
          </a:p>
          <a:p>
            <a:pPr lvl="1"/>
            <a:r>
              <a:rPr lang="en-US" dirty="0"/>
              <a:t>For data instances that are clearly outliers- you may either fix the value by hand or remove the data entirely.</a:t>
            </a:r>
          </a:p>
          <a:p>
            <a:pPr lvl="1"/>
            <a:r>
              <a:rPr lang="en-US" dirty="0"/>
              <a:t>If instances are missing features, you must decide whether to ignore the attribute entirely, ignore the instances, provide default values for the missing attribute (median value), etc.</a:t>
            </a:r>
          </a:p>
        </p:txBody>
      </p:sp>
    </p:spTree>
    <p:extLst>
      <p:ext uri="{BB962C8B-B14F-4D97-AF65-F5344CB8AC3E}">
        <p14:creationId xmlns:p14="http://schemas.microsoft.com/office/powerpoint/2010/main" val="42884111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1">
            <a:extLst>
              <a:ext uri="{FF2B5EF4-FFF2-40B4-BE49-F238E27FC236}">
                <a16:creationId xmlns:a16="http://schemas.microsoft.com/office/drawing/2014/main" xmlns="" id="{5E840672-EEB8-4979-8474-0A1C0F05D84E}"/>
              </a:ext>
            </a:extLst>
          </p:cNvPr>
          <p:cNvSpPr>
            <a:spLocks noGrp="1"/>
          </p:cNvSpPr>
          <p:nvPr>
            <p:ph type="title"/>
          </p:nvPr>
        </p:nvSpPr>
        <p:spPr>
          <a:xfrm>
            <a:off x="8002587" y="1600200"/>
            <a:ext cx="3122613" cy="1828800"/>
          </a:xfrm>
        </p:spPr>
        <p:txBody>
          <a:bodyPr/>
          <a:lstStyle/>
          <a:p>
            <a:r>
              <a:rPr lang="en-US" dirty="0"/>
              <a:t>Talent Challenge</a:t>
            </a:r>
          </a:p>
        </p:txBody>
      </p:sp>
      <p:pic>
        <p:nvPicPr>
          <p:cNvPr id="4098" name="Picture 2">
            <a:extLst>
              <a:ext uri="{FF2B5EF4-FFF2-40B4-BE49-F238E27FC236}">
                <a16:creationId xmlns:a16="http://schemas.microsoft.com/office/drawing/2014/main" xmlns="" id="{C586EDDD-52F2-407B-88AF-983BBB24A6D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60412" y="1756791"/>
            <a:ext cx="6400800" cy="3344418"/>
          </a:xfrm>
          <a:prstGeom prst="rect">
            <a:avLst/>
          </a:prstGeom>
          <a:solidFill>
            <a:srgbClr val="FFFFFF"/>
          </a:solidFill>
        </p:spPr>
      </p:pic>
      <p:sp>
        <p:nvSpPr>
          <p:cNvPr id="3" name="Content Placeholder 2">
            <a:extLst>
              <a:ext uri="{FF2B5EF4-FFF2-40B4-BE49-F238E27FC236}">
                <a16:creationId xmlns:a16="http://schemas.microsoft.com/office/drawing/2014/main" xmlns="" id="{E8F1AC25-D704-447C-8BEE-B740DD71C135}"/>
              </a:ext>
            </a:extLst>
          </p:cNvPr>
          <p:cNvSpPr>
            <a:spLocks noGrp="1"/>
          </p:cNvSpPr>
          <p:nvPr>
            <p:ph type="body" sz="half" idx="2"/>
          </p:nvPr>
        </p:nvSpPr>
        <p:spPr>
          <a:xfrm>
            <a:off x="8001039" y="3429000"/>
            <a:ext cx="3124161" cy="1828800"/>
          </a:xfrm>
        </p:spPr>
        <p:txBody>
          <a:bodyPr>
            <a:normAutofit/>
          </a:bodyPr>
          <a:lstStyle/>
          <a:p>
            <a:pPr>
              <a:spcAft>
                <a:spcPts val="600"/>
              </a:spcAft>
            </a:pPr>
            <a:r>
              <a:rPr lang="en-US" dirty="0"/>
              <a:t>In addition to having clean data- acquiring the talent to clean the data is proving to be a challenge.</a:t>
            </a:r>
          </a:p>
        </p:txBody>
      </p:sp>
    </p:spTree>
    <p:extLst>
      <p:ext uri="{BB962C8B-B14F-4D97-AF65-F5344CB8AC3E}">
        <p14:creationId xmlns:p14="http://schemas.microsoft.com/office/powerpoint/2010/main" val="1206491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063888-43A3-4C1E-B41E-E3410CE1969B}"/>
              </a:ext>
            </a:extLst>
          </p:cNvPr>
          <p:cNvSpPr>
            <a:spLocks noGrp="1"/>
          </p:cNvSpPr>
          <p:nvPr>
            <p:ph type="title"/>
          </p:nvPr>
        </p:nvSpPr>
        <p:spPr/>
        <p:txBody>
          <a:bodyPr/>
          <a:lstStyle/>
          <a:p>
            <a:r>
              <a:rPr lang="en-US" dirty="0"/>
              <a:t>Simply Put…</a:t>
            </a:r>
          </a:p>
        </p:txBody>
      </p:sp>
      <p:sp>
        <p:nvSpPr>
          <p:cNvPr id="3" name="Content Placeholder 2">
            <a:extLst>
              <a:ext uri="{FF2B5EF4-FFF2-40B4-BE49-F238E27FC236}">
                <a16:creationId xmlns:a16="http://schemas.microsoft.com/office/drawing/2014/main" xmlns="" id="{7DB96D16-4D71-4B1D-A800-10F7F89CCC37}"/>
              </a:ext>
            </a:extLst>
          </p:cNvPr>
          <p:cNvSpPr>
            <a:spLocks noGrp="1"/>
          </p:cNvSpPr>
          <p:nvPr>
            <p:ph idx="1"/>
          </p:nvPr>
        </p:nvSpPr>
        <p:spPr/>
        <p:txBody>
          <a:bodyPr/>
          <a:lstStyle/>
          <a:p>
            <a:r>
              <a:rPr lang="en-US" dirty="0"/>
              <a:t>Machine Learning is about making machines perform better (given some performance measure) at a task by learning from data- instead of having to explicitly code more (or better) rules.</a:t>
            </a:r>
          </a:p>
        </p:txBody>
      </p:sp>
    </p:spTree>
    <p:extLst>
      <p:ext uri="{BB962C8B-B14F-4D97-AF65-F5344CB8AC3E}">
        <p14:creationId xmlns:p14="http://schemas.microsoft.com/office/powerpoint/2010/main" val="18834013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2D9FCF-92C9-4968-BF83-A3AFFCE01C9A}"/>
              </a:ext>
            </a:extLst>
          </p:cNvPr>
          <p:cNvSpPr>
            <a:spLocks noGrp="1"/>
          </p:cNvSpPr>
          <p:nvPr>
            <p:ph type="title"/>
          </p:nvPr>
        </p:nvSpPr>
        <p:spPr/>
        <p:txBody>
          <a:bodyPr/>
          <a:lstStyle/>
          <a:p>
            <a:r>
              <a:rPr lang="en-US"/>
              <a:t>Non-representative Data</a:t>
            </a:r>
            <a:endParaRPr lang="en-US" dirty="0"/>
          </a:p>
        </p:txBody>
      </p:sp>
      <p:sp>
        <p:nvSpPr>
          <p:cNvPr id="3" name="Content Placeholder 2">
            <a:extLst>
              <a:ext uri="{FF2B5EF4-FFF2-40B4-BE49-F238E27FC236}">
                <a16:creationId xmlns:a16="http://schemas.microsoft.com/office/drawing/2014/main" xmlns="" id="{DF372EAB-94F3-4A22-B4EA-50643FBF0CE2}"/>
              </a:ext>
            </a:extLst>
          </p:cNvPr>
          <p:cNvSpPr>
            <a:spLocks noGrp="1"/>
          </p:cNvSpPr>
          <p:nvPr>
            <p:ph idx="1"/>
          </p:nvPr>
        </p:nvSpPr>
        <p:spPr/>
        <p:txBody>
          <a:bodyPr/>
          <a:lstStyle/>
          <a:p>
            <a:r>
              <a:rPr lang="en-US" dirty="0"/>
              <a:t>In order to generalize well, it is important that your training data is representative of the new cases (instances) that you want your system to generalize to.</a:t>
            </a:r>
          </a:p>
          <a:p>
            <a:r>
              <a:rPr lang="en-US" b="1" dirty="0"/>
              <a:t>Note:</a:t>
            </a:r>
            <a:r>
              <a:rPr lang="en-US" dirty="0"/>
              <a:t> This is true of both instance-based learning or model-based learning systems.</a:t>
            </a:r>
          </a:p>
          <a:p>
            <a:r>
              <a:rPr lang="en-US" dirty="0"/>
              <a:t>Let’s look at an example…</a:t>
            </a:r>
          </a:p>
        </p:txBody>
      </p:sp>
    </p:spTree>
    <p:extLst>
      <p:ext uri="{BB962C8B-B14F-4D97-AF65-F5344CB8AC3E}">
        <p14:creationId xmlns:p14="http://schemas.microsoft.com/office/powerpoint/2010/main" val="11130984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0CD6ED4-0ADD-4C22-9FD1-E7777514B5F5}"/>
              </a:ext>
            </a:extLst>
          </p:cNvPr>
          <p:cNvSpPr>
            <a:spLocks noGrp="1"/>
          </p:cNvSpPr>
          <p:nvPr>
            <p:ph type="title"/>
          </p:nvPr>
        </p:nvSpPr>
        <p:spPr/>
        <p:txBody>
          <a:bodyPr/>
          <a:lstStyle/>
          <a:p>
            <a:r>
              <a:rPr lang="en-US" dirty="0"/>
              <a:t>GDP vs Life Satisfaction</a:t>
            </a:r>
          </a:p>
        </p:txBody>
      </p:sp>
      <p:sp>
        <p:nvSpPr>
          <p:cNvPr id="4" name="Rectangle 3">
            <a:extLst>
              <a:ext uri="{FF2B5EF4-FFF2-40B4-BE49-F238E27FC236}">
                <a16:creationId xmlns:a16="http://schemas.microsoft.com/office/drawing/2014/main" xmlns="" id="{39428F52-D4B7-4FD6-B68A-898ADA97C1E8}"/>
              </a:ext>
            </a:extLst>
          </p:cNvPr>
          <p:cNvSpPr/>
          <p:nvPr/>
        </p:nvSpPr>
        <p:spPr>
          <a:xfrm>
            <a:off x="990600" y="2057400"/>
            <a:ext cx="10591800" cy="4419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a:extLst>
              <a:ext uri="{FF2B5EF4-FFF2-40B4-BE49-F238E27FC236}">
                <a16:creationId xmlns:a16="http://schemas.microsoft.com/office/drawing/2014/main" xmlns="" id="{93564B2B-D62C-4DEB-8B09-CA7600D20DFF}"/>
              </a:ext>
            </a:extLst>
          </p:cNvPr>
          <p:cNvSpPr/>
          <p:nvPr/>
        </p:nvSpPr>
        <p:spPr>
          <a:xfrm>
            <a:off x="4800593" y="3973627"/>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a:extLst>
              <a:ext uri="{FF2B5EF4-FFF2-40B4-BE49-F238E27FC236}">
                <a16:creationId xmlns:a16="http://schemas.microsoft.com/office/drawing/2014/main" xmlns="" id="{983BECDD-0334-4FC8-93EB-45D180CD6764}"/>
              </a:ext>
            </a:extLst>
          </p:cNvPr>
          <p:cNvSpPr/>
          <p:nvPr/>
        </p:nvSpPr>
        <p:spPr>
          <a:xfrm>
            <a:off x="5157630" y="3897810"/>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a:extLst>
              <a:ext uri="{FF2B5EF4-FFF2-40B4-BE49-F238E27FC236}">
                <a16:creationId xmlns:a16="http://schemas.microsoft.com/office/drawing/2014/main" xmlns="" id="{D72E9ADC-22A3-4AEE-882A-7A8AF7CB23FF}"/>
              </a:ext>
            </a:extLst>
          </p:cNvPr>
          <p:cNvSpPr/>
          <p:nvPr/>
        </p:nvSpPr>
        <p:spPr>
          <a:xfrm>
            <a:off x="4443556" y="4045145"/>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a:extLst>
              <a:ext uri="{FF2B5EF4-FFF2-40B4-BE49-F238E27FC236}">
                <a16:creationId xmlns:a16="http://schemas.microsoft.com/office/drawing/2014/main" xmlns="" id="{D2C0EB1C-EBCE-4A07-8921-06B6DBC5A237}"/>
              </a:ext>
            </a:extLst>
          </p:cNvPr>
          <p:cNvSpPr/>
          <p:nvPr/>
        </p:nvSpPr>
        <p:spPr>
          <a:xfrm>
            <a:off x="3576490" y="4449477"/>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Isosceles Triangle 8">
            <a:extLst>
              <a:ext uri="{FF2B5EF4-FFF2-40B4-BE49-F238E27FC236}">
                <a16:creationId xmlns:a16="http://schemas.microsoft.com/office/drawing/2014/main" xmlns="" id="{1AB204D1-DF44-4180-A39A-C2EFE4FEF97C}"/>
              </a:ext>
            </a:extLst>
          </p:cNvPr>
          <p:cNvSpPr/>
          <p:nvPr/>
        </p:nvSpPr>
        <p:spPr>
          <a:xfrm>
            <a:off x="6196508" y="3806072"/>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xmlns="" id="{D1BB20FA-C287-4095-BA2E-83C3BED51CF5}"/>
              </a:ext>
            </a:extLst>
          </p:cNvPr>
          <p:cNvSpPr/>
          <p:nvPr/>
        </p:nvSpPr>
        <p:spPr>
          <a:xfrm>
            <a:off x="2588844" y="4753933"/>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xmlns="" id="{0C504977-66F0-4647-989B-C9B7B1E7AC51}"/>
              </a:ext>
            </a:extLst>
          </p:cNvPr>
          <p:cNvSpPr/>
          <p:nvPr/>
        </p:nvSpPr>
        <p:spPr>
          <a:xfrm>
            <a:off x="6635903" y="356220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xmlns="" id="{47055610-3390-449F-80F4-8E1AFB1E4321}"/>
              </a:ext>
            </a:extLst>
          </p:cNvPr>
          <p:cNvSpPr/>
          <p:nvPr/>
        </p:nvSpPr>
        <p:spPr>
          <a:xfrm>
            <a:off x="3852808" y="4192480"/>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xmlns="" id="{E9BA5688-149D-41FA-9672-0C014051383F}"/>
              </a:ext>
            </a:extLst>
          </p:cNvPr>
          <p:cNvSpPr/>
          <p:nvPr/>
        </p:nvSpPr>
        <p:spPr>
          <a:xfrm>
            <a:off x="2871404" y="4492004"/>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xmlns="" id="{CDC6FE08-9F8D-47A8-9716-E30F96A33F86}"/>
              </a:ext>
            </a:extLst>
          </p:cNvPr>
          <p:cNvSpPr/>
          <p:nvPr/>
        </p:nvSpPr>
        <p:spPr>
          <a:xfrm>
            <a:off x="4916562" y="4302141"/>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xmlns="" id="{92B47838-5E0B-4C92-9690-33DF19DA8C60}"/>
              </a:ext>
            </a:extLst>
          </p:cNvPr>
          <p:cNvSpPr/>
          <p:nvPr/>
        </p:nvSpPr>
        <p:spPr>
          <a:xfrm>
            <a:off x="5740940" y="3795032"/>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xmlns="" id="{78DD4CAF-48CD-432E-B93A-4A0807428F08}"/>
              </a:ext>
            </a:extLst>
          </p:cNvPr>
          <p:cNvSpPr/>
          <p:nvPr/>
        </p:nvSpPr>
        <p:spPr>
          <a:xfrm>
            <a:off x="1265987" y="2267026"/>
            <a:ext cx="179983" cy="14303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xmlns="" id="{AE812E4F-298C-4631-BD49-2E24ADBD9056}"/>
              </a:ext>
            </a:extLst>
          </p:cNvPr>
          <p:cNvSpPr txBox="1"/>
          <p:nvPr/>
        </p:nvSpPr>
        <p:spPr>
          <a:xfrm>
            <a:off x="1523972" y="2135015"/>
            <a:ext cx="2114529" cy="646331"/>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000000"/>
                </a:solidFill>
              </a:rPr>
              <a:t>Training Data</a:t>
            </a:r>
          </a:p>
          <a:p>
            <a:r>
              <a:rPr lang="en-US" dirty="0">
                <a:solidFill>
                  <a:srgbClr val="000000"/>
                </a:solidFill>
              </a:rPr>
              <a:t>New Data Instance</a:t>
            </a:r>
          </a:p>
        </p:txBody>
      </p:sp>
      <p:cxnSp>
        <p:nvCxnSpPr>
          <p:cNvPr id="18" name="Straight Connector 17">
            <a:extLst>
              <a:ext uri="{FF2B5EF4-FFF2-40B4-BE49-F238E27FC236}">
                <a16:creationId xmlns:a16="http://schemas.microsoft.com/office/drawing/2014/main" xmlns="" id="{3A321509-53CB-45BC-BEC3-754EC575ADEF}"/>
              </a:ext>
            </a:extLst>
          </p:cNvPr>
          <p:cNvCxnSpPr/>
          <p:nvPr/>
        </p:nvCxnSpPr>
        <p:spPr>
          <a:xfrm flipV="1">
            <a:off x="2045069" y="2922879"/>
            <a:ext cx="0" cy="2867389"/>
          </a:xfrm>
          <a:prstGeom prst="line">
            <a:avLst/>
          </a:prstGeom>
          <a:ln w="25400"/>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xmlns="" id="{53E5F6E8-4D44-4E1F-8FE3-EC5311D75F2C}"/>
              </a:ext>
            </a:extLst>
          </p:cNvPr>
          <p:cNvCxnSpPr>
            <a:cxnSpLocks/>
          </p:cNvCxnSpPr>
          <p:nvPr/>
        </p:nvCxnSpPr>
        <p:spPr>
          <a:xfrm>
            <a:off x="2045069" y="5791200"/>
            <a:ext cx="8241931" cy="0"/>
          </a:xfrm>
          <a:prstGeom prst="line">
            <a:avLst/>
          </a:prstGeom>
          <a:ln w="25400"/>
        </p:spPr>
        <p:style>
          <a:lnRef idx="1">
            <a:schemeClr val="dk1"/>
          </a:lnRef>
          <a:fillRef idx="0">
            <a:schemeClr val="dk1"/>
          </a:fillRef>
          <a:effectRef idx="0">
            <a:schemeClr val="dk1"/>
          </a:effectRef>
          <a:fontRef idx="minor">
            <a:schemeClr val="tx1"/>
          </a:fontRef>
        </p:style>
      </p:cxnSp>
      <p:sp>
        <p:nvSpPr>
          <p:cNvPr id="20" name="Oval 19">
            <a:extLst>
              <a:ext uri="{FF2B5EF4-FFF2-40B4-BE49-F238E27FC236}">
                <a16:creationId xmlns:a16="http://schemas.microsoft.com/office/drawing/2014/main" xmlns="" id="{73C29061-C764-4393-9EA3-03C906792D47}"/>
              </a:ext>
            </a:extLst>
          </p:cNvPr>
          <p:cNvSpPr/>
          <p:nvPr/>
        </p:nvSpPr>
        <p:spPr>
          <a:xfrm>
            <a:off x="1293090" y="2504347"/>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xmlns="" id="{ED3587E0-7EED-4663-AF62-4CC8EDB19AAD}"/>
              </a:ext>
            </a:extLst>
          </p:cNvPr>
          <p:cNvSpPr/>
          <p:nvPr/>
        </p:nvSpPr>
        <p:spPr>
          <a:xfrm>
            <a:off x="2389943" y="4237114"/>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xmlns="" id="{41B7EF58-79E8-4B83-AC65-D878CB24E376}"/>
              </a:ext>
            </a:extLst>
          </p:cNvPr>
          <p:cNvSpPr txBox="1"/>
          <p:nvPr/>
        </p:nvSpPr>
        <p:spPr>
          <a:xfrm rot="16200000">
            <a:off x="691883" y="3875447"/>
            <a:ext cx="2161360" cy="369332"/>
          </a:xfrm>
          <a:prstGeom prst="rect">
            <a:avLst/>
          </a:prstGeom>
          <a:noFill/>
        </p:spPr>
        <p:txBody>
          <a:bodyPr wrap="square" rtlCol="0">
            <a:spAutoFit/>
          </a:bodyPr>
          <a:lstStyle/>
          <a:p>
            <a:r>
              <a:rPr lang="en-US" dirty="0">
                <a:solidFill>
                  <a:schemeClr val="bg1"/>
                </a:solidFill>
              </a:rPr>
              <a:t>Life Satisfaction</a:t>
            </a:r>
          </a:p>
        </p:txBody>
      </p:sp>
      <p:sp>
        <p:nvSpPr>
          <p:cNvPr id="23" name="TextBox 22">
            <a:extLst>
              <a:ext uri="{FF2B5EF4-FFF2-40B4-BE49-F238E27FC236}">
                <a16:creationId xmlns:a16="http://schemas.microsoft.com/office/drawing/2014/main" xmlns="" id="{A4BD5B6F-2CBD-4193-AD58-6B4BDA792D8B}"/>
              </a:ext>
            </a:extLst>
          </p:cNvPr>
          <p:cNvSpPr txBox="1"/>
          <p:nvPr/>
        </p:nvSpPr>
        <p:spPr>
          <a:xfrm>
            <a:off x="5433493" y="5790268"/>
            <a:ext cx="1729297" cy="369332"/>
          </a:xfrm>
          <a:prstGeom prst="rect">
            <a:avLst/>
          </a:prstGeom>
          <a:noFill/>
        </p:spPr>
        <p:txBody>
          <a:bodyPr wrap="square" rtlCol="0">
            <a:spAutoFit/>
          </a:bodyPr>
          <a:lstStyle/>
          <a:p>
            <a:r>
              <a:rPr lang="en-US" dirty="0">
                <a:solidFill>
                  <a:schemeClr val="bg1"/>
                </a:solidFill>
              </a:rPr>
              <a:t>GDP per capita</a:t>
            </a:r>
          </a:p>
        </p:txBody>
      </p:sp>
      <p:sp>
        <p:nvSpPr>
          <p:cNvPr id="27" name="Oval 26">
            <a:extLst>
              <a:ext uri="{FF2B5EF4-FFF2-40B4-BE49-F238E27FC236}">
                <a16:creationId xmlns:a16="http://schemas.microsoft.com/office/drawing/2014/main" xmlns="" id="{235D0327-AAF2-4851-8A6B-1BB93319E5E1}"/>
              </a:ext>
            </a:extLst>
          </p:cNvPr>
          <p:cNvSpPr/>
          <p:nvPr/>
        </p:nvSpPr>
        <p:spPr>
          <a:xfrm>
            <a:off x="2739843" y="4143237"/>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xmlns="" id="{8618AF6B-7C54-4267-9E7D-E1524E6C3E84}"/>
              </a:ext>
            </a:extLst>
          </p:cNvPr>
          <p:cNvSpPr/>
          <p:nvPr/>
        </p:nvSpPr>
        <p:spPr>
          <a:xfrm>
            <a:off x="3067883" y="4237030"/>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xmlns="" id="{65D26E19-EDF5-463E-A3C5-8BB217B31C1E}"/>
              </a:ext>
            </a:extLst>
          </p:cNvPr>
          <p:cNvSpPr/>
          <p:nvPr/>
        </p:nvSpPr>
        <p:spPr>
          <a:xfrm>
            <a:off x="8255126" y="3801117"/>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xmlns="" id="{A694190F-C64B-4BA3-B82D-5460021CA6D7}"/>
              </a:ext>
            </a:extLst>
          </p:cNvPr>
          <p:cNvSpPr/>
          <p:nvPr/>
        </p:nvSpPr>
        <p:spPr>
          <a:xfrm>
            <a:off x="8916159" y="3719096"/>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xmlns="" id="{2CC9BFE9-5DF4-4152-B81C-F3DD99CE2C27}"/>
              </a:ext>
            </a:extLst>
          </p:cNvPr>
          <p:cNvSpPr/>
          <p:nvPr/>
        </p:nvSpPr>
        <p:spPr>
          <a:xfrm>
            <a:off x="9829800" y="3968157"/>
            <a:ext cx="136587" cy="1430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cxnSp>
        <p:nvCxnSpPr>
          <p:cNvPr id="34" name="Straight Connector 33">
            <a:extLst>
              <a:ext uri="{FF2B5EF4-FFF2-40B4-BE49-F238E27FC236}">
                <a16:creationId xmlns:a16="http://schemas.microsoft.com/office/drawing/2014/main" xmlns="" id="{9F971348-7534-4885-9DF3-9BEB82B3B53E}"/>
              </a:ext>
            </a:extLst>
          </p:cNvPr>
          <p:cNvCxnSpPr>
            <a:cxnSpLocks/>
          </p:cNvCxnSpPr>
          <p:nvPr/>
        </p:nvCxnSpPr>
        <p:spPr>
          <a:xfrm flipV="1">
            <a:off x="2225613" y="3011251"/>
            <a:ext cx="8044735" cy="181420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xmlns="" id="{4E88E0D8-28AE-443D-B302-E88C60E00F68}"/>
              </a:ext>
            </a:extLst>
          </p:cNvPr>
          <p:cNvCxnSpPr>
            <a:cxnSpLocks/>
          </p:cNvCxnSpPr>
          <p:nvPr/>
        </p:nvCxnSpPr>
        <p:spPr>
          <a:xfrm flipV="1">
            <a:off x="2225613" y="3795032"/>
            <a:ext cx="8213787" cy="696973"/>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xmlns="" id="{669240A7-25C7-4B83-BAB5-0C0335D7CDCF}"/>
              </a:ext>
            </a:extLst>
          </p:cNvPr>
          <p:cNvSpPr txBox="1"/>
          <p:nvPr/>
        </p:nvSpPr>
        <p:spPr>
          <a:xfrm>
            <a:off x="2227043" y="5110564"/>
            <a:ext cx="2133141" cy="369332"/>
          </a:xfrm>
          <a:prstGeom prst="rect">
            <a:avLst/>
          </a:prstGeom>
          <a:noFill/>
        </p:spPr>
        <p:txBody>
          <a:bodyPr wrap="square" rtlCol="0">
            <a:spAutoFit/>
          </a:bodyPr>
          <a:lstStyle/>
          <a:p>
            <a:r>
              <a:rPr lang="en-US" dirty="0">
                <a:solidFill>
                  <a:schemeClr val="bg1"/>
                </a:solidFill>
              </a:rPr>
              <a:t>Brazil, Mexico, Chile</a:t>
            </a:r>
          </a:p>
        </p:txBody>
      </p:sp>
      <p:sp>
        <p:nvSpPr>
          <p:cNvPr id="51" name="TextBox 50">
            <a:extLst>
              <a:ext uri="{FF2B5EF4-FFF2-40B4-BE49-F238E27FC236}">
                <a16:creationId xmlns:a16="http://schemas.microsoft.com/office/drawing/2014/main" xmlns="" id="{4127F588-8A2D-4797-AB0E-6603A2E13700}"/>
              </a:ext>
            </a:extLst>
          </p:cNvPr>
          <p:cNvSpPr txBox="1"/>
          <p:nvPr/>
        </p:nvSpPr>
        <p:spPr>
          <a:xfrm>
            <a:off x="7162790" y="5104568"/>
            <a:ext cx="3482146" cy="369332"/>
          </a:xfrm>
          <a:prstGeom prst="rect">
            <a:avLst/>
          </a:prstGeom>
          <a:noFill/>
        </p:spPr>
        <p:txBody>
          <a:bodyPr wrap="square" rtlCol="0">
            <a:spAutoFit/>
          </a:bodyPr>
          <a:lstStyle/>
          <a:p>
            <a:r>
              <a:rPr lang="en-US" dirty="0">
                <a:solidFill>
                  <a:schemeClr val="bg1"/>
                </a:solidFill>
              </a:rPr>
              <a:t>Norway, Switzerland, Luxemburg</a:t>
            </a:r>
          </a:p>
        </p:txBody>
      </p:sp>
    </p:spTree>
    <p:extLst>
      <p:ext uri="{BB962C8B-B14F-4D97-AF65-F5344CB8AC3E}">
        <p14:creationId xmlns:p14="http://schemas.microsoft.com/office/powerpoint/2010/main" val="1690303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500"/>
                                        <p:tgtEl>
                                          <p:spTgt spid="2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500"/>
                                        <p:tgtEl>
                                          <p:spTgt spid="3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fade">
                                      <p:cBhvr>
                                        <p:cTn id="26" dur="500"/>
                                        <p:tgtEl>
                                          <p:spTgt spid="32"/>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7" grpId="0" animBg="1"/>
      <p:bldP spid="28" grpId="0" animBg="1"/>
      <p:bldP spid="29" grpId="0" animBg="1"/>
      <p:bldP spid="30" grpId="0" animBg="1"/>
      <p:bldP spid="32" grpId="0" animBg="1"/>
      <p:bldP spid="42" grpId="0"/>
      <p:bldP spid="51"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A99497C-A4B2-432C-A3E5-DACB748DAFEF}"/>
              </a:ext>
            </a:extLst>
          </p:cNvPr>
          <p:cNvSpPr>
            <a:spLocks noGrp="1"/>
          </p:cNvSpPr>
          <p:nvPr>
            <p:ph type="title"/>
          </p:nvPr>
        </p:nvSpPr>
        <p:spPr/>
        <p:txBody>
          <a:bodyPr/>
          <a:lstStyle/>
          <a:p>
            <a:r>
              <a:rPr lang="en-US" dirty="0"/>
              <a:t>Sampling Noise and Bias</a:t>
            </a:r>
          </a:p>
        </p:txBody>
      </p:sp>
      <p:sp>
        <p:nvSpPr>
          <p:cNvPr id="3" name="Content Placeholder 2">
            <a:extLst>
              <a:ext uri="{FF2B5EF4-FFF2-40B4-BE49-F238E27FC236}">
                <a16:creationId xmlns:a16="http://schemas.microsoft.com/office/drawing/2014/main" xmlns="" id="{F3A1105F-5239-4FF8-BBF6-22384770FACF}"/>
              </a:ext>
            </a:extLst>
          </p:cNvPr>
          <p:cNvSpPr>
            <a:spLocks noGrp="1"/>
          </p:cNvSpPr>
          <p:nvPr>
            <p:ph idx="1"/>
          </p:nvPr>
        </p:nvSpPr>
        <p:spPr>
          <a:xfrm>
            <a:off x="1524000" y="1828800"/>
            <a:ext cx="9144000" cy="4267200"/>
          </a:xfrm>
        </p:spPr>
        <p:txBody>
          <a:bodyPr/>
          <a:lstStyle/>
          <a:p>
            <a:r>
              <a:rPr lang="en-US" i="1" dirty="0"/>
              <a:t>Sampling noise </a:t>
            </a:r>
            <a:r>
              <a:rPr lang="en-US" dirty="0"/>
              <a:t>is often present if your training data sample is too small. This is nonrepresentative data as a result of chance.</a:t>
            </a:r>
          </a:p>
          <a:p>
            <a:r>
              <a:rPr lang="en-US" i="1" dirty="0"/>
              <a:t>Sampling bias </a:t>
            </a:r>
            <a:r>
              <a:rPr lang="en-US" dirty="0"/>
              <a:t>can be present in both small and very large training data. This nonrepresentative data can be attributed to a sampling method that is flawed.</a:t>
            </a:r>
          </a:p>
        </p:txBody>
      </p:sp>
      <p:pic>
        <p:nvPicPr>
          <p:cNvPr id="5122" name="Picture 2" descr="What an error by Literary Digest in 1936 teaches us about Amazon and AI  bias today | by Sidetrade Labs | Medium">
            <a:extLst>
              <a:ext uri="{FF2B5EF4-FFF2-40B4-BE49-F238E27FC236}">
                <a16:creationId xmlns:a16="http://schemas.microsoft.com/office/drawing/2014/main" xmlns="" id="{943E19BF-36C5-4340-91AB-EFC646BF79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8974" y="3276600"/>
            <a:ext cx="4676273" cy="33528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xmlns="" id="{A58C5EAC-D015-45EE-ABAE-64A6B92F3FFD}"/>
              </a:ext>
            </a:extLst>
          </p:cNvPr>
          <p:cNvSpPr txBox="1"/>
          <p:nvPr/>
        </p:nvSpPr>
        <p:spPr>
          <a:xfrm>
            <a:off x="1828800" y="3451017"/>
            <a:ext cx="5257800" cy="2862322"/>
          </a:xfrm>
          <a:prstGeom prst="rect">
            <a:avLst/>
          </a:prstGeom>
          <a:noFill/>
        </p:spPr>
        <p:txBody>
          <a:bodyPr wrap="square" rtlCol="0">
            <a:spAutoFit/>
          </a:bodyPr>
          <a:lstStyle/>
          <a:p>
            <a:pPr marL="285750" indent="-285750">
              <a:buFont typeface="Arial" panose="020B0604020202020204" pitchFamily="34" charset="0"/>
              <a:buChar char="•"/>
            </a:pPr>
            <a:r>
              <a:rPr lang="en-US" dirty="0"/>
              <a:t>Literary Digest sent polling questions to those with telephones, members of clubs and magazine subscribers. These people tended to be wealthier.</a:t>
            </a:r>
          </a:p>
          <a:p>
            <a:pPr marL="285750" indent="-285750">
              <a:buFont typeface="Arial" panose="020B0604020202020204" pitchFamily="34" charset="0"/>
              <a:buChar char="•"/>
            </a:pPr>
            <a:r>
              <a:rPr lang="en-US" dirty="0"/>
              <a:t>Less than 25% of those polled responded. These people may be less interested in politics or the Literary Digest magazine. This is a special case of sampling bias- </a:t>
            </a:r>
            <a:r>
              <a:rPr lang="en-US" i="1" dirty="0"/>
              <a:t>nonresponse bias.</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005551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E5B0043-75E9-48C8-B945-4D7E4715CF59}"/>
              </a:ext>
            </a:extLst>
          </p:cNvPr>
          <p:cNvSpPr>
            <a:spLocks noGrp="1"/>
          </p:cNvSpPr>
          <p:nvPr>
            <p:ph type="title"/>
          </p:nvPr>
        </p:nvSpPr>
        <p:spPr/>
        <p:txBody>
          <a:bodyPr/>
          <a:lstStyle/>
          <a:p>
            <a:r>
              <a:rPr lang="en-US" dirty="0"/>
              <a:t>Irrelevant Features</a:t>
            </a:r>
          </a:p>
        </p:txBody>
      </p:sp>
      <p:sp>
        <p:nvSpPr>
          <p:cNvPr id="3" name="Content Placeholder 2">
            <a:extLst>
              <a:ext uri="{FF2B5EF4-FFF2-40B4-BE49-F238E27FC236}">
                <a16:creationId xmlns:a16="http://schemas.microsoft.com/office/drawing/2014/main" xmlns="" id="{07FC8437-B625-44F1-A1D6-3766318E2F1B}"/>
              </a:ext>
            </a:extLst>
          </p:cNvPr>
          <p:cNvSpPr>
            <a:spLocks noGrp="1"/>
          </p:cNvSpPr>
          <p:nvPr>
            <p:ph idx="1"/>
          </p:nvPr>
        </p:nvSpPr>
        <p:spPr/>
        <p:txBody>
          <a:bodyPr/>
          <a:lstStyle/>
          <a:p>
            <a:r>
              <a:rPr lang="en-US" dirty="0"/>
              <a:t>If your training data contains too many irrelevant features and not enough relevant ones, your system will have trouble learning. Think: Garbage in, garbage out!</a:t>
            </a:r>
          </a:p>
          <a:p>
            <a:r>
              <a:rPr lang="en-US" dirty="0"/>
              <a:t>It is critical to select those features which can train your model correctly. This process is known as </a:t>
            </a:r>
            <a:r>
              <a:rPr lang="en-US" i="1" dirty="0"/>
              <a:t>feature engineering</a:t>
            </a:r>
            <a:r>
              <a:rPr lang="en-US" dirty="0"/>
              <a:t>, and involves the following steps:</a:t>
            </a:r>
          </a:p>
          <a:p>
            <a:pPr lvl="1"/>
            <a:r>
              <a:rPr lang="en-US" i="1" dirty="0"/>
              <a:t>Feature Selection </a:t>
            </a:r>
            <a:r>
              <a:rPr lang="en-US" dirty="0"/>
              <a:t>– selecting the most useful features</a:t>
            </a:r>
          </a:p>
          <a:p>
            <a:pPr lvl="1"/>
            <a:r>
              <a:rPr lang="en-US" i="1" dirty="0"/>
              <a:t>Feature Extraction </a:t>
            </a:r>
            <a:r>
              <a:rPr lang="en-US" dirty="0"/>
              <a:t>– combining features to produce a more useful one. This is the process known as </a:t>
            </a:r>
            <a:r>
              <a:rPr lang="en-US" i="1" dirty="0"/>
              <a:t>dimensionality reduction</a:t>
            </a:r>
            <a:r>
              <a:rPr lang="en-US" dirty="0"/>
              <a:t>.</a:t>
            </a:r>
          </a:p>
          <a:p>
            <a:pPr lvl="1"/>
            <a:r>
              <a:rPr lang="en-US" dirty="0"/>
              <a:t>Create new features by gathering new data.</a:t>
            </a:r>
          </a:p>
        </p:txBody>
      </p:sp>
    </p:spTree>
    <p:extLst>
      <p:ext uri="{BB962C8B-B14F-4D97-AF65-F5344CB8AC3E}">
        <p14:creationId xmlns:p14="http://schemas.microsoft.com/office/powerpoint/2010/main" val="17883613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DEF68AE-37E8-408D-8F9F-4E27D548DE6C}"/>
              </a:ext>
            </a:extLst>
          </p:cNvPr>
          <p:cNvSpPr>
            <a:spLocks noGrp="1"/>
          </p:cNvSpPr>
          <p:nvPr>
            <p:ph type="title"/>
          </p:nvPr>
        </p:nvSpPr>
        <p:spPr/>
        <p:txBody>
          <a:bodyPr/>
          <a:lstStyle/>
          <a:p>
            <a:r>
              <a:rPr lang="en-US" dirty="0"/>
              <a:t>Overfit the Training Data</a:t>
            </a:r>
          </a:p>
        </p:txBody>
      </p:sp>
      <p:sp>
        <p:nvSpPr>
          <p:cNvPr id="3" name="Content Placeholder 2">
            <a:extLst>
              <a:ext uri="{FF2B5EF4-FFF2-40B4-BE49-F238E27FC236}">
                <a16:creationId xmlns:a16="http://schemas.microsoft.com/office/drawing/2014/main" xmlns="" id="{7F7DCEEB-694B-48FE-A145-AB5CA36D443D}"/>
              </a:ext>
            </a:extLst>
          </p:cNvPr>
          <p:cNvSpPr>
            <a:spLocks noGrp="1"/>
          </p:cNvSpPr>
          <p:nvPr>
            <p:ph idx="1"/>
          </p:nvPr>
        </p:nvSpPr>
        <p:spPr>
          <a:xfrm>
            <a:off x="1524000" y="1828800"/>
            <a:ext cx="5334000" cy="4267200"/>
          </a:xfrm>
        </p:spPr>
        <p:txBody>
          <a:bodyPr/>
          <a:lstStyle/>
          <a:p>
            <a:r>
              <a:rPr lang="en-US" i="1" dirty="0"/>
              <a:t>Overfit</a:t>
            </a:r>
            <a:r>
              <a:rPr lang="en-US" dirty="0"/>
              <a:t> is a term used to describe machine learning models that perform well on training data but fail to perform well when presented with new data instances.</a:t>
            </a:r>
          </a:p>
          <a:p>
            <a:r>
              <a:rPr lang="en-US" dirty="0"/>
              <a:t>Such models are said to not </a:t>
            </a:r>
            <a:r>
              <a:rPr lang="en-US" i="1" dirty="0"/>
              <a:t>generalize</a:t>
            </a:r>
            <a:r>
              <a:rPr lang="en-US" dirty="0"/>
              <a:t> well.</a:t>
            </a:r>
          </a:p>
          <a:p>
            <a:r>
              <a:rPr lang="en-US" dirty="0"/>
              <a:t>Overfitting happens when the model is too complex relative to the amount (and noisiness) of the training data that you provide.</a:t>
            </a:r>
          </a:p>
        </p:txBody>
      </p:sp>
      <p:pic>
        <p:nvPicPr>
          <p:cNvPr id="6146" name="Picture 2">
            <a:extLst>
              <a:ext uri="{FF2B5EF4-FFF2-40B4-BE49-F238E27FC236}">
                <a16:creationId xmlns:a16="http://schemas.microsoft.com/office/drawing/2014/main" xmlns="" id="{469ACB4E-84A2-404E-9690-35859FCDEB4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665" t="11111" r="3006" b="11111"/>
          <a:stretch/>
        </p:blipFill>
        <p:spPr bwMode="auto">
          <a:xfrm>
            <a:off x="7061200" y="1826491"/>
            <a:ext cx="3606800" cy="2705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5696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1A15CA-4F34-4172-BA25-32EC13FD479F}"/>
              </a:ext>
            </a:extLst>
          </p:cNvPr>
          <p:cNvSpPr>
            <a:spLocks noGrp="1"/>
          </p:cNvSpPr>
          <p:nvPr>
            <p:ph type="title"/>
          </p:nvPr>
        </p:nvSpPr>
        <p:spPr/>
        <p:txBody>
          <a:bodyPr/>
          <a:lstStyle/>
          <a:p>
            <a:r>
              <a:rPr lang="en-US" dirty="0"/>
              <a:t>Possible Overfit Solutions</a:t>
            </a:r>
          </a:p>
        </p:txBody>
      </p:sp>
      <p:sp>
        <p:nvSpPr>
          <p:cNvPr id="3" name="Content Placeholder 2">
            <a:extLst>
              <a:ext uri="{FF2B5EF4-FFF2-40B4-BE49-F238E27FC236}">
                <a16:creationId xmlns:a16="http://schemas.microsoft.com/office/drawing/2014/main" xmlns="" id="{468A1924-2841-41AD-B213-7112F8FE830F}"/>
              </a:ext>
            </a:extLst>
          </p:cNvPr>
          <p:cNvSpPr>
            <a:spLocks noGrp="1"/>
          </p:cNvSpPr>
          <p:nvPr>
            <p:ph idx="1"/>
          </p:nvPr>
        </p:nvSpPr>
        <p:spPr/>
        <p:txBody>
          <a:bodyPr/>
          <a:lstStyle/>
          <a:p>
            <a:r>
              <a:rPr lang="en-US" dirty="0"/>
              <a:t>There are techniques that you can employ to reduce overfitting.</a:t>
            </a:r>
          </a:p>
          <a:p>
            <a:pPr lvl="1"/>
            <a:r>
              <a:rPr lang="en-US" dirty="0"/>
              <a:t>Reduce the number of attributes in your training data.</a:t>
            </a:r>
          </a:p>
          <a:p>
            <a:pPr lvl="1"/>
            <a:r>
              <a:rPr lang="en-US" dirty="0"/>
              <a:t>Simplify the model by selecting one with fewer parameters (a linear model as opposed to a higher-degree polynomial model)</a:t>
            </a:r>
          </a:p>
          <a:p>
            <a:pPr lvl="1"/>
            <a:r>
              <a:rPr lang="en-US" dirty="0"/>
              <a:t>Acquire more training data.</a:t>
            </a:r>
          </a:p>
          <a:p>
            <a:pPr lvl="1"/>
            <a:r>
              <a:rPr lang="en-US" dirty="0"/>
              <a:t>Reduce the noise in the training data. As covered in the </a:t>
            </a:r>
            <a:r>
              <a:rPr lang="en-US" i="1" dirty="0"/>
              <a:t>Poor Data Quality</a:t>
            </a:r>
            <a:r>
              <a:rPr lang="en-US" dirty="0"/>
              <a:t> slide- remove or correct bad data instances and remove outliers.</a:t>
            </a:r>
          </a:p>
          <a:p>
            <a:pPr lvl="1"/>
            <a:r>
              <a:rPr lang="en-US" dirty="0"/>
              <a:t>Purposefully adding noise to inputs or using dropouts can also help prevent overfitting.</a:t>
            </a:r>
          </a:p>
          <a:p>
            <a:pPr lvl="1"/>
            <a:r>
              <a:rPr lang="en-US" dirty="0"/>
              <a:t>Finally, the model itself can be constrained. The process of constraining a model to make it simpler and reduce the risk of overfitting is called </a:t>
            </a:r>
            <a:r>
              <a:rPr lang="en-US" i="1" dirty="0"/>
              <a:t>regularization</a:t>
            </a:r>
            <a:r>
              <a:rPr lang="en-US" dirty="0"/>
              <a:t>. (Regularization is an important machine learning concept and deserves its own slide deck.)</a:t>
            </a:r>
          </a:p>
        </p:txBody>
      </p:sp>
    </p:spTree>
    <p:extLst>
      <p:ext uri="{BB962C8B-B14F-4D97-AF65-F5344CB8AC3E}">
        <p14:creationId xmlns:p14="http://schemas.microsoft.com/office/powerpoint/2010/main" val="226945971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6EDADDB-CC68-400A-91C6-7BA2D26F55F5}"/>
              </a:ext>
            </a:extLst>
          </p:cNvPr>
          <p:cNvSpPr>
            <a:spLocks noGrp="1"/>
          </p:cNvSpPr>
          <p:nvPr>
            <p:ph type="title"/>
          </p:nvPr>
        </p:nvSpPr>
        <p:spPr/>
        <p:txBody>
          <a:bodyPr/>
          <a:lstStyle/>
          <a:p>
            <a:r>
              <a:rPr lang="en-US" dirty="0"/>
              <a:t>Underfit the Training Data</a:t>
            </a:r>
          </a:p>
        </p:txBody>
      </p:sp>
      <p:sp>
        <p:nvSpPr>
          <p:cNvPr id="3" name="Content Placeholder 2">
            <a:extLst>
              <a:ext uri="{FF2B5EF4-FFF2-40B4-BE49-F238E27FC236}">
                <a16:creationId xmlns:a16="http://schemas.microsoft.com/office/drawing/2014/main" xmlns="" id="{2AA8511D-2061-4214-A3D7-01E29ED1EDFF}"/>
              </a:ext>
            </a:extLst>
          </p:cNvPr>
          <p:cNvSpPr>
            <a:spLocks noGrp="1"/>
          </p:cNvSpPr>
          <p:nvPr>
            <p:ph idx="1"/>
          </p:nvPr>
        </p:nvSpPr>
        <p:spPr/>
        <p:txBody>
          <a:bodyPr/>
          <a:lstStyle/>
          <a:p>
            <a:r>
              <a:rPr lang="en-US" i="1" dirty="0"/>
              <a:t>Underfitting</a:t>
            </a:r>
            <a:r>
              <a:rPr lang="en-US" dirty="0"/>
              <a:t> is the opposite of </a:t>
            </a:r>
            <a:r>
              <a:rPr lang="en-US" i="1" dirty="0"/>
              <a:t>overfitting</a:t>
            </a:r>
            <a:r>
              <a:rPr lang="en-US" dirty="0"/>
              <a:t> and it occurs when your model is too simple to learn the structure of the training data.</a:t>
            </a:r>
          </a:p>
          <a:p>
            <a:endParaRPr lang="en-US" i="1" dirty="0"/>
          </a:p>
        </p:txBody>
      </p:sp>
      <p:pic>
        <p:nvPicPr>
          <p:cNvPr id="7" name="Picture 2">
            <a:extLst>
              <a:ext uri="{FF2B5EF4-FFF2-40B4-BE49-F238E27FC236}">
                <a16:creationId xmlns:a16="http://schemas.microsoft.com/office/drawing/2014/main" xmlns="" id="{BEDF6EB5-3722-41D7-9158-A432999C89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61" t="11111" r="36098" b="11111"/>
          <a:stretch/>
        </p:blipFill>
        <p:spPr bwMode="auto">
          <a:xfrm>
            <a:off x="1905000" y="3200400"/>
            <a:ext cx="7315200" cy="2705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0040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3BFDF2-6A41-4495-B74C-25ED41FB2293}"/>
              </a:ext>
            </a:extLst>
          </p:cNvPr>
          <p:cNvSpPr>
            <a:spLocks noGrp="1"/>
          </p:cNvSpPr>
          <p:nvPr>
            <p:ph type="title"/>
          </p:nvPr>
        </p:nvSpPr>
        <p:spPr/>
        <p:txBody>
          <a:bodyPr/>
          <a:lstStyle/>
          <a:p>
            <a:r>
              <a:rPr lang="en-US" dirty="0"/>
              <a:t>Possible Underfit Solutions</a:t>
            </a:r>
          </a:p>
        </p:txBody>
      </p:sp>
      <p:sp>
        <p:nvSpPr>
          <p:cNvPr id="3" name="Content Placeholder 2">
            <a:extLst>
              <a:ext uri="{FF2B5EF4-FFF2-40B4-BE49-F238E27FC236}">
                <a16:creationId xmlns:a16="http://schemas.microsoft.com/office/drawing/2014/main" xmlns="" id="{6A62A173-FDDE-4476-9751-0EF21E8E57B6}"/>
              </a:ext>
            </a:extLst>
          </p:cNvPr>
          <p:cNvSpPr>
            <a:spLocks noGrp="1"/>
          </p:cNvSpPr>
          <p:nvPr>
            <p:ph idx="1"/>
          </p:nvPr>
        </p:nvSpPr>
        <p:spPr/>
        <p:txBody>
          <a:bodyPr/>
          <a:lstStyle/>
          <a:p>
            <a:r>
              <a:rPr lang="en-US" dirty="0"/>
              <a:t>There are techniques that you can employ to reduce underfitting.</a:t>
            </a:r>
          </a:p>
          <a:p>
            <a:pPr lvl="1"/>
            <a:r>
              <a:rPr lang="en-US" dirty="0"/>
              <a:t>Use </a:t>
            </a:r>
            <a:r>
              <a:rPr lang="en-US" i="1" dirty="0"/>
              <a:t>feature engineering</a:t>
            </a:r>
            <a:r>
              <a:rPr lang="en-US" dirty="0"/>
              <a:t> to provide better features to the learning algorithm.</a:t>
            </a:r>
          </a:p>
          <a:p>
            <a:pPr lvl="1"/>
            <a:r>
              <a:rPr lang="en-US" dirty="0"/>
              <a:t>Select a more powerful model. (Typically one with more parameters)</a:t>
            </a:r>
          </a:p>
          <a:p>
            <a:pPr lvl="1"/>
            <a:r>
              <a:rPr lang="en-US" dirty="0"/>
              <a:t>Reduce the constraints on the model. (For models that contain a regularization hyperparameter, this value can be reduced.)</a:t>
            </a:r>
          </a:p>
        </p:txBody>
      </p:sp>
    </p:spTree>
    <p:extLst>
      <p:ext uri="{BB962C8B-B14F-4D97-AF65-F5344CB8AC3E}">
        <p14:creationId xmlns:p14="http://schemas.microsoft.com/office/powerpoint/2010/main" val="157597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0FF4CF-5C6E-4CE4-8491-AD0B837F313F}"/>
              </a:ext>
            </a:extLst>
          </p:cNvPr>
          <p:cNvSpPr>
            <a:spLocks noGrp="1"/>
          </p:cNvSpPr>
          <p:nvPr>
            <p:ph type="title"/>
          </p:nvPr>
        </p:nvSpPr>
        <p:spPr/>
        <p:txBody>
          <a:bodyPr/>
          <a:lstStyle/>
          <a:p>
            <a:r>
              <a:rPr lang="en-US" dirty="0"/>
              <a:t>No Free Lunch Theorem</a:t>
            </a:r>
          </a:p>
        </p:txBody>
      </p:sp>
      <p:sp>
        <p:nvSpPr>
          <p:cNvPr id="3" name="Content Placeholder 2">
            <a:extLst>
              <a:ext uri="{FF2B5EF4-FFF2-40B4-BE49-F238E27FC236}">
                <a16:creationId xmlns:a16="http://schemas.microsoft.com/office/drawing/2014/main" xmlns="" id="{22B819C1-AF99-453A-865E-7301ED2B2B57}"/>
              </a:ext>
            </a:extLst>
          </p:cNvPr>
          <p:cNvSpPr>
            <a:spLocks noGrp="1"/>
          </p:cNvSpPr>
          <p:nvPr>
            <p:ph idx="1"/>
          </p:nvPr>
        </p:nvSpPr>
        <p:spPr/>
        <p:txBody>
          <a:bodyPr/>
          <a:lstStyle/>
          <a:p>
            <a:r>
              <a:rPr lang="en-US" dirty="0"/>
              <a:t>David Wolpert wrote a famous paper in 1996 (</a:t>
            </a:r>
            <a:r>
              <a:rPr lang="en-US" dirty="0">
                <a:hlinkClick r:id="rId3"/>
              </a:rPr>
              <a:t>https://homl.info/8</a:t>
            </a:r>
            <a:r>
              <a:rPr lang="en-US" dirty="0"/>
              <a:t>), demonstrating that if you make absolutely no assumptions about the data, then there is no reason to prefer one model over any other. </a:t>
            </a:r>
          </a:p>
          <a:p>
            <a:r>
              <a:rPr lang="en-US" dirty="0"/>
              <a:t>This is known as the </a:t>
            </a:r>
            <a:r>
              <a:rPr lang="en-US" i="1" dirty="0"/>
              <a:t>No Free Lunch </a:t>
            </a:r>
            <a:r>
              <a:rPr lang="en-US" dirty="0"/>
              <a:t>(NFL) Theorem.</a:t>
            </a:r>
          </a:p>
          <a:p>
            <a:r>
              <a:rPr lang="en-US" dirty="0"/>
              <a:t>For some datasets the best model is a linear model, for other datasets it is a neural network. There is no model that is </a:t>
            </a:r>
            <a:r>
              <a:rPr lang="en-US" i="1" dirty="0"/>
              <a:t>a priori</a:t>
            </a:r>
            <a:r>
              <a:rPr lang="en-US" dirty="0"/>
              <a:t> guaranteed to work better.</a:t>
            </a:r>
          </a:p>
          <a:p>
            <a:r>
              <a:rPr lang="en-US" dirty="0"/>
              <a:t>The only way to know for sure which model is best is to evaluate them all- and since this is not possible, you need to make some reasonable assumptions about your data and evaluate a few reasonable models.</a:t>
            </a:r>
          </a:p>
          <a:p>
            <a:endParaRPr lang="en-US" dirty="0"/>
          </a:p>
        </p:txBody>
      </p:sp>
    </p:spTree>
    <p:extLst>
      <p:ext uri="{BB962C8B-B14F-4D97-AF65-F5344CB8AC3E}">
        <p14:creationId xmlns:p14="http://schemas.microsoft.com/office/powerpoint/2010/main" val="13951640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F02E89-973C-440A-80C8-8C987C893AB5}"/>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xmlns="" id="{88415004-AFCB-43CC-A8F8-4F401BD9A511}"/>
              </a:ext>
            </a:extLst>
          </p:cNvPr>
          <p:cNvSpPr>
            <a:spLocks noGrp="1"/>
          </p:cNvSpPr>
          <p:nvPr>
            <p:ph idx="1"/>
          </p:nvPr>
        </p:nvSpPr>
        <p:spPr/>
        <p:txBody>
          <a:bodyPr/>
          <a:lstStyle/>
          <a:p>
            <a:r>
              <a:rPr lang="en-US" dirty="0"/>
              <a:t>We have learned that Machine Learning is about making machines get better at a task by learning from data- as opposed to writing code.</a:t>
            </a:r>
          </a:p>
          <a:p>
            <a:r>
              <a:rPr lang="en-US" dirty="0"/>
              <a:t>We have identified and explored three broad categories of Machine Learning. </a:t>
            </a:r>
          </a:p>
          <a:p>
            <a:r>
              <a:rPr lang="en-US" dirty="0"/>
              <a:t>We have seen how important data is to the performance of Machine Learning models.</a:t>
            </a:r>
          </a:p>
        </p:txBody>
      </p:sp>
    </p:spTree>
    <p:extLst>
      <p:ext uri="{BB962C8B-B14F-4D97-AF65-F5344CB8AC3E}">
        <p14:creationId xmlns:p14="http://schemas.microsoft.com/office/powerpoint/2010/main" val="3903805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97774C4-CF65-4E2A-A7BE-6BCBA27AD5F8}"/>
              </a:ext>
            </a:extLst>
          </p:cNvPr>
          <p:cNvSpPr>
            <a:spLocks noGrp="1"/>
          </p:cNvSpPr>
          <p:nvPr>
            <p:ph type="title"/>
          </p:nvPr>
        </p:nvSpPr>
        <p:spPr/>
        <p:txBody>
          <a:bodyPr/>
          <a:lstStyle/>
          <a:p>
            <a:r>
              <a:rPr lang="en-US" dirty="0"/>
              <a:t>Software That Adapts</a:t>
            </a:r>
          </a:p>
        </p:txBody>
      </p:sp>
      <p:graphicFrame>
        <p:nvGraphicFramePr>
          <p:cNvPr id="4" name="Content Placeholder 3">
            <a:extLst>
              <a:ext uri="{FF2B5EF4-FFF2-40B4-BE49-F238E27FC236}">
                <a16:creationId xmlns:a16="http://schemas.microsoft.com/office/drawing/2014/main" xmlns="" id="{14D86B56-5698-4196-9B2B-76A02C9C28D9}"/>
              </a:ext>
            </a:extLst>
          </p:cNvPr>
          <p:cNvGraphicFramePr>
            <a:graphicFrameLocks noGrp="1"/>
          </p:cNvGraphicFramePr>
          <p:nvPr>
            <p:ph idx="1"/>
            <p:extLst>
              <p:ext uri="{D42A27DB-BD31-4B8C-83A1-F6EECF244321}">
                <p14:modId xmlns:p14="http://schemas.microsoft.com/office/powerpoint/2010/main" val="1214449862"/>
              </p:ext>
            </p:extLst>
          </p:nvPr>
        </p:nvGraphicFramePr>
        <p:xfrm>
          <a:off x="1524000" y="1828800"/>
          <a:ext cx="9144000"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Arrow: Curved Down 4">
            <a:extLst>
              <a:ext uri="{FF2B5EF4-FFF2-40B4-BE49-F238E27FC236}">
                <a16:creationId xmlns:a16="http://schemas.microsoft.com/office/drawing/2014/main" xmlns="" id="{F4653DDF-1C49-4BD0-8908-CBCF70001965}"/>
              </a:ext>
            </a:extLst>
          </p:cNvPr>
          <p:cNvSpPr/>
          <p:nvPr/>
        </p:nvSpPr>
        <p:spPr>
          <a:xfrm flipH="1">
            <a:off x="7620000" y="2133600"/>
            <a:ext cx="1676400" cy="762000"/>
          </a:xfrm>
          <a:prstGeom prst="curved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7" name="Arrow: Curved Down 6">
            <a:extLst>
              <a:ext uri="{FF2B5EF4-FFF2-40B4-BE49-F238E27FC236}">
                <a16:creationId xmlns:a16="http://schemas.microsoft.com/office/drawing/2014/main" xmlns="" id="{C0473361-F6B7-4AD0-896C-ED663081B469}"/>
              </a:ext>
            </a:extLst>
          </p:cNvPr>
          <p:cNvSpPr/>
          <p:nvPr/>
        </p:nvSpPr>
        <p:spPr>
          <a:xfrm flipH="1" flipV="1">
            <a:off x="7772400" y="5029200"/>
            <a:ext cx="1676400" cy="685800"/>
          </a:xfrm>
          <a:prstGeom prst="curved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xmlns="" id="{F7BF529C-D979-40C8-BD8A-5A5BE521F6C8}"/>
              </a:ext>
            </a:extLst>
          </p:cNvPr>
          <p:cNvSpPr txBox="1"/>
          <p:nvPr/>
        </p:nvSpPr>
        <p:spPr>
          <a:xfrm>
            <a:off x="7391400" y="2133600"/>
            <a:ext cx="2209800" cy="369332"/>
          </a:xfrm>
          <a:prstGeom prst="rect">
            <a:avLst/>
          </a:prstGeom>
          <a:noFill/>
        </p:spPr>
        <p:txBody>
          <a:bodyPr wrap="square" rtlCol="0">
            <a:spAutoFit/>
          </a:bodyPr>
          <a:lstStyle/>
          <a:p>
            <a:r>
              <a:rPr lang="en-US" dirty="0"/>
              <a:t>Human Involvement</a:t>
            </a:r>
          </a:p>
        </p:txBody>
      </p:sp>
      <p:sp>
        <p:nvSpPr>
          <p:cNvPr id="10" name="TextBox 9">
            <a:extLst>
              <a:ext uri="{FF2B5EF4-FFF2-40B4-BE49-F238E27FC236}">
                <a16:creationId xmlns:a16="http://schemas.microsoft.com/office/drawing/2014/main" xmlns="" id="{A2029073-BC84-429A-B23D-8D7B51AFC8DA}"/>
              </a:ext>
            </a:extLst>
          </p:cNvPr>
          <p:cNvSpPr txBox="1"/>
          <p:nvPr/>
        </p:nvSpPr>
        <p:spPr>
          <a:xfrm>
            <a:off x="7620000" y="5372100"/>
            <a:ext cx="2209800" cy="369332"/>
          </a:xfrm>
          <a:prstGeom prst="rect">
            <a:avLst/>
          </a:prstGeom>
          <a:noFill/>
        </p:spPr>
        <p:txBody>
          <a:bodyPr wrap="square" rtlCol="0">
            <a:spAutoFit/>
          </a:bodyPr>
          <a:lstStyle/>
          <a:p>
            <a:r>
              <a:rPr lang="en-US" dirty="0"/>
              <a:t>Can be Automated</a:t>
            </a:r>
          </a:p>
        </p:txBody>
      </p:sp>
    </p:spTree>
    <p:extLst>
      <p:ext uri="{BB962C8B-B14F-4D97-AF65-F5344CB8AC3E}">
        <p14:creationId xmlns:p14="http://schemas.microsoft.com/office/powerpoint/2010/main" val="3530056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B81DBB-64A5-421E-BBEB-F4EA632C5901}"/>
              </a:ext>
            </a:extLst>
          </p:cNvPr>
          <p:cNvSpPr>
            <a:spLocks noGrp="1"/>
          </p:cNvSpPr>
          <p:nvPr>
            <p:ph type="title"/>
          </p:nvPr>
        </p:nvSpPr>
        <p:spPr/>
        <p:txBody>
          <a:bodyPr/>
          <a:lstStyle/>
          <a:p>
            <a:r>
              <a:rPr lang="en-US" dirty="0"/>
              <a:t>What is it Good For?</a:t>
            </a:r>
          </a:p>
        </p:txBody>
      </p:sp>
      <p:sp>
        <p:nvSpPr>
          <p:cNvPr id="3" name="Content Placeholder 2">
            <a:extLst>
              <a:ext uri="{FF2B5EF4-FFF2-40B4-BE49-F238E27FC236}">
                <a16:creationId xmlns:a16="http://schemas.microsoft.com/office/drawing/2014/main" xmlns="" id="{0EDDB296-9D64-45F0-BBEE-F40C3AD5F0CB}"/>
              </a:ext>
            </a:extLst>
          </p:cNvPr>
          <p:cNvSpPr>
            <a:spLocks noGrp="1"/>
          </p:cNvSpPr>
          <p:nvPr>
            <p:ph idx="1"/>
          </p:nvPr>
        </p:nvSpPr>
        <p:spPr/>
        <p:txBody>
          <a:bodyPr/>
          <a:lstStyle/>
          <a:p>
            <a:r>
              <a:rPr lang="en-US" dirty="0"/>
              <a:t>Machine Learning is great for:</a:t>
            </a:r>
          </a:p>
          <a:p>
            <a:pPr lvl="1"/>
            <a:r>
              <a:rPr lang="en-US" dirty="0"/>
              <a:t>Problems where the current solutions require many rules or much fine tuning.</a:t>
            </a:r>
          </a:p>
          <a:p>
            <a:pPr lvl="1"/>
            <a:r>
              <a:rPr lang="en-US" dirty="0"/>
              <a:t>Complex problems where traditional software approaches yield inadequate solutions.</a:t>
            </a:r>
          </a:p>
          <a:p>
            <a:pPr lvl="1"/>
            <a:r>
              <a:rPr lang="en-US" dirty="0"/>
              <a:t>Gaining insights about complex problems and large data sets.</a:t>
            </a:r>
          </a:p>
          <a:p>
            <a:pPr lvl="1"/>
            <a:r>
              <a:rPr lang="en-US" dirty="0"/>
              <a:t>Changing environments-  machine learning systems can adapt to new data.</a:t>
            </a:r>
          </a:p>
          <a:p>
            <a:pPr lvl="1"/>
            <a:endParaRPr lang="en-US" dirty="0"/>
          </a:p>
        </p:txBody>
      </p:sp>
    </p:spTree>
    <p:extLst>
      <p:ext uri="{BB962C8B-B14F-4D97-AF65-F5344CB8AC3E}">
        <p14:creationId xmlns:p14="http://schemas.microsoft.com/office/powerpoint/2010/main" val="1488750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2E93F9-42BC-4607-9893-3BF8D342927E}"/>
              </a:ext>
            </a:extLst>
          </p:cNvPr>
          <p:cNvSpPr>
            <a:spLocks noGrp="1"/>
          </p:cNvSpPr>
          <p:nvPr>
            <p:ph type="title"/>
          </p:nvPr>
        </p:nvSpPr>
        <p:spPr/>
        <p:txBody>
          <a:bodyPr/>
          <a:lstStyle/>
          <a:p>
            <a:r>
              <a:rPr lang="en-US" dirty="0"/>
              <a:t>Concrete ML Tasks and Techniques</a:t>
            </a:r>
          </a:p>
        </p:txBody>
      </p:sp>
      <p:sp>
        <p:nvSpPr>
          <p:cNvPr id="3" name="Content Placeholder 2">
            <a:extLst>
              <a:ext uri="{FF2B5EF4-FFF2-40B4-BE49-F238E27FC236}">
                <a16:creationId xmlns:a16="http://schemas.microsoft.com/office/drawing/2014/main" xmlns="" id="{B1768964-AC61-4E65-A6E4-1D18B747A68D}"/>
              </a:ext>
            </a:extLst>
          </p:cNvPr>
          <p:cNvSpPr>
            <a:spLocks noGrp="1"/>
          </p:cNvSpPr>
          <p:nvPr>
            <p:ph idx="1"/>
          </p:nvPr>
        </p:nvSpPr>
        <p:spPr/>
        <p:txBody>
          <a:bodyPr/>
          <a:lstStyle/>
          <a:p>
            <a:r>
              <a:rPr lang="en-US" dirty="0" err="1"/>
              <a:t>Geron</a:t>
            </a:r>
            <a:r>
              <a:rPr lang="en-US" dirty="0"/>
              <a:t> identifies some examples of Machine Learning tasks along with the techniques that can be used to tackle them.</a:t>
            </a:r>
          </a:p>
          <a:p>
            <a:pPr lvl="1"/>
            <a:r>
              <a:rPr lang="en-US" i="1" dirty="0"/>
              <a:t>Analyzing images of products on a production line to automatically classify them – </a:t>
            </a:r>
            <a:r>
              <a:rPr lang="en-US" dirty="0"/>
              <a:t> This image classification, typically performed by convolutional neural networks (CNNs)</a:t>
            </a:r>
          </a:p>
          <a:p>
            <a:pPr lvl="1"/>
            <a:r>
              <a:rPr lang="en-US" i="1" dirty="0"/>
              <a:t>Detecting tumors in brain scans</a:t>
            </a:r>
            <a:r>
              <a:rPr lang="en-US" dirty="0"/>
              <a:t> – This is semantic segmentation. Each pixel in the image is classified, as we want to determine the exact location and shape of tumors. CNNs</a:t>
            </a:r>
          </a:p>
          <a:p>
            <a:pPr lvl="1"/>
            <a:r>
              <a:rPr lang="en-US" i="1" dirty="0"/>
              <a:t>Automatically classifying news articles –</a:t>
            </a:r>
            <a:r>
              <a:rPr lang="en-US" dirty="0"/>
              <a:t> This is natural language processing (NLP) which is somewhat of an umbrella term.  More specifically text classification can be tackled using </a:t>
            </a:r>
            <a:r>
              <a:rPr lang="en-US" i="1" dirty="0"/>
              <a:t>recurrent neural networks (</a:t>
            </a:r>
            <a:r>
              <a:rPr lang="en-US" dirty="0"/>
              <a:t>RNNs), CNNs or </a:t>
            </a:r>
            <a:r>
              <a:rPr lang="en-US" i="1" dirty="0"/>
              <a:t>Transformers</a:t>
            </a:r>
            <a:r>
              <a:rPr lang="en-US" dirty="0"/>
              <a:t>.</a:t>
            </a:r>
          </a:p>
          <a:p>
            <a:pPr lvl="1"/>
            <a:r>
              <a:rPr lang="en-US" i="1" dirty="0"/>
              <a:t>Forecasting your company’s revenue next year, based on many performance metrics – </a:t>
            </a:r>
            <a:r>
              <a:rPr lang="en-US" dirty="0"/>
              <a:t>This is a regression task (i.e. predicting values) that may be tackled using any regression model (Linear or Polynomial), a regression SVM, a regression Random Forest or even a neural network.</a:t>
            </a:r>
          </a:p>
          <a:p>
            <a:pPr lvl="1"/>
            <a:endParaRPr lang="en-US" i="1" dirty="0"/>
          </a:p>
          <a:p>
            <a:pPr lvl="1"/>
            <a:endParaRPr lang="en-US" i="1" dirty="0"/>
          </a:p>
        </p:txBody>
      </p:sp>
    </p:spTree>
    <p:extLst>
      <p:ext uri="{BB962C8B-B14F-4D97-AF65-F5344CB8AC3E}">
        <p14:creationId xmlns:p14="http://schemas.microsoft.com/office/powerpoint/2010/main" val="707205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EFDDFFB-8A8D-413B-B4C1-5CC531D41AF6}"/>
              </a:ext>
            </a:extLst>
          </p:cNvPr>
          <p:cNvSpPr>
            <a:spLocks noGrp="1"/>
          </p:cNvSpPr>
          <p:nvPr>
            <p:ph type="title"/>
          </p:nvPr>
        </p:nvSpPr>
        <p:spPr/>
        <p:txBody>
          <a:bodyPr>
            <a:normAutofit/>
          </a:bodyPr>
          <a:lstStyle/>
          <a:p>
            <a:r>
              <a:rPr lang="en-US" sz="3200" dirty="0"/>
              <a:t>Concrete ML Tasks and Techniques (cont.)</a:t>
            </a:r>
          </a:p>
        </p:txBody>
      </p:sp>
      <p:sp>
        <p:nvSpPr>
          <p:cNvPr id="3" name="Content Placeholder 2">
            <a:extLst>
              <a:ext uri="{FF2B5EF4-FFF2-40B4-BE49-F238E27FC236}">
                <a16:creationId xmlns:a16="http://schemas.microsoft.com/office/drawing/2014/main" xmlns="" id="{DA1E37D1-CA8D-4BCC-AC73-3F240F6F3D3E}"/>
              </a:ext>
            </a:extLst>
          </p:cNvPr>
          <p:cNvSpPr>
            <a:spLocks noGrp="1"/>
          </p:cNvSpPr>
          <p:nvPr>
            <p:ph idx="1"/>
          </p:nvPr>
        </p:nvSpPr>
        <p:spPr/>
        <p:txBody>
          <a:bodyPr/>
          <a:lstStyle/>
          <a:p>
            <a:r>
              <a:rPr lang="en-US" i="1" dirty="0"/>
              <a:t>An application that accepts voice commands - </a:t>
            </a:r>
            <a:r>
              <a:rPr lang="en-US" dirty="0"/>
              <a:t> Speech recognition requires processing audio samples which are long and complex sequences, typically processed using RNNs, CNNs or Transformers</a:t>
            </a:r>
          </a:p>
          <a:p>
            <a:r>
              <a:rPr lang="en-US" i="1" dirty="0"/>
              <a:t>Segmenting clients based on their purchases so that you can design a different marketing strategy for each segment – </a:t>
            </a:r>
            <a:r>
              <a:rPr lang="en-US" dirty="0"/>
              <a:t>This is clustering</a:t>
            </a:r>
          </a:p>
          <a:p>
            <a:endParaRPr lang="en-US" i="1" dirty="0"/>
          </a:p>
        </p:txBody>
      </p:sp>
    </p:spTree>
    <p:extLst>
      <p:ext uri="{BB962C8B-B14F-4D97-AF65-F5344CB8AC3E}">
        <p14:creationId xmlns:p14="http://schemas.microsoft.com/office/powerpoint/2010/main" val="3864535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accent1">
                <a:lumMod val="62000"/>
                <a:lumOff val="38000"/>
              </a:schemeClr>
            </a:gs>
            <a:gs pos="100000">
              <a:schemeClr val="accent1">
                <a:lumMod val="30000"/>
                <a:lumOff val="70000"/>
              </a:schemeClr>
            </a:gs>
          </a:gsLst>
          <a:lin ang="48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0F9AD2-B0CE-4D62-B008-AB8175C46684}"/>
              </a:ext>
            </a:extLst>
          </p:cNvPr>
          <p:cNvSpPr>
            <a:spLocks noGrp="1"/>
          </p:cNvSpPr>
          <p:nvPr>
            <p:ph type="title"/>
          </p:nvPr>
        </p:nvSpPr>
        <p:spPr/>
        <p:txBody>
          <a:bodyPr/>
          <a:lstStyle/>
          <a:p>
            <a:r>
              <a:rPr lang="en-US" dirty="0"/>
              <a:t>First ML Terms!</a:t>
            </a:r>
          </a:p>
        </p:txBody>
      </p:sp>
      <p:sp>
        <p:nvSpPr>
          <p:cNvPr id="3" name="Content Placeholder 2">
            <a:extLst>
              <a:ext uri="{FF2B5EF4-FFF2-40B4-BE49-F238E27FC236}">
                <a16:creationId xmlns:a16="http://schemas.microsoft.com/office/drawing/2014/main" xmlns="" id="{267FC414-2765-440A-AEAD-96BAE05DC932}"/>
              </a:ext>
            </a:extLst>
          </p:cNvPr>
          <p:cNvSpPr>
            <a:spLocks noGrp="1"/>
          </p:cNvSpPr>
          <p:nvPr>
            <p:ph idx="1"/>
          </p:nvPr>
        </p:nvSpPr>
        <p:spPr>
          <a:gradFill>
            <a:gsLst>
              <a:gs pos="0">
                <a:schemeClr val="bg1"/>
              </a:gs>
              <a:gs pos="75000">
                <a:schemeClr val="accent1">
                  <a:lumMod val="45000"/>
                  <a:lumOff val="55000"/>
                </a:schemeClr>
              </a:gs>
              <a:gs pos="87000">
                <a:schemeClr val="accent1">
                  <a:lumMod val="45000"/>
                  <a:lumOff val="55000"/>
                </a:schemeClr>
              </a:gs>
              <a:gs pos="100000">
                <a:schemeClr val="accent1">
                  <a:lumMod val="30000"/>
                  <a:lumOff val="70000"/>
                </a:schemeClr>
              </a:gs>
            </a:gsLst>
            <a:lin ang="5400000" scaled="1"/>
          </a:gradFill>
        </p:spPr>
        <p:txBody>
          <a:bodyPr/>
          <a:lstStyle/>
          <a:p>
            <a:r>
              <a:rPr lang="en-US" i="1" dirty="0"/>
              <a:t>Feature</a:t>
            </a:r>
            <a:r>
              <a:rPr lang="en-US" dirty="0"/>
              <a:t>: An input to the system</a:t>
            </a:r>
          </a:p>
          <a:p>
            <a:pPr lvl="1"/>
            <a:r>
              <a:rPr lang="en-US" dirty="0"/>
              <a:t>Terms in many cases which are substituted for </a:t>
            </a:r>
            <a:r>
              <a:rPr lang="en-US" i="1" dirty="0"/>
              <a:t>feature</a:t>
            </a:r>
          </a:p>
          <a:p>
            <a:pPr lvl="2"/>
            <a:r>
              <a:rPr lang="en-US" dirty="0"/>
              <a:t>Attribute = Type of Data (Weight, Height, Age)</a:t>
            </a:r>
          </a:p>
          <a:p>
            <a:pPr lvl="2"/>
            <a:r>
              <a:rPr lang="en-US" dirty="0"/>
              <a:t>Predictor = Attribute + Value (I.e. 35 years old, 128,000 miles)</a:t>
            </a:r>
          </a:p>
          <a:p>
            <a:r>
              <a:rPr lang="en-US" i="1" dirty="0"/>
              <a:t>Label</a:t>
            </a:r>
            <a:r>
              <a:rPr lang="en-US" dirty="0"/>
              <a:t>: An expected output</a:t>
            </a:r>
          </a:p>
          <a:p>
            <a:endParaRPr lang="en-US" dirty="0"/>
          </a:p>
        </p:txBody>
      </p:sp>
      <p:pic>
        <p:nvPicPr>
          <p:cNvPr id="1026" name="Picture 2" descr="Image Classifier - Cats🐱 vs Dogs🐶 | by Greg Surma | Towards Data Science">
            <a:extLst>
              <a:ext uri="{FF2B5EF4-FFF2-40B4-BE49-F238E27FC236}">
                <a16:creationId xmlns:a16="http://schemas.microsoft.com/office/drawing/2014/main" xmlns="" id="{67BBB877-3AB6-4CCC-9F68-5649748671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7250" y="3934691"/>
            <a:ext cx="2857500" cy="16002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xmlns="" id="{84771FAE-A8A5-4E2C-AF1B-E99820E809D8}"/>
              </a:ext>
            </a:extLst>
          </p:cNvPr>
          <p:cNvSpPr txBox="1"/>
          <p:nvPr/>
        </p:nvSpPr>
        <p:spPr>
          <a:xfrm>
            <a:off x="5105400" y="5578825"/>
            <a:ext cx="2952750" cy="369332"/>
          </a:xfrm>
          <a:prstGeom prst="rect">
            <a:avLst/>
          </a:prstGeom>
          <a:noFill/>
        </p:spPr>
        <p:txBody>
          <a:bodyPr wrap="square" rtlCol="0">
            <a:spAutoFit/>
          </a:bodyPr>
          <a:lstStyle/>
          <a:p>
            <a:r>
              <a:rPr lang="en-US" dirty="0">
                <a:solidFill>
                  <a:schemeClr val="bg1"/>
                </a:solidFill>
              </a:rPr>
              <a:t>Cat                       Dog</a:t>
            </a:r>
          </a:p>
        </p:txBody>
      </p:sp>
    </p:spTree>
    <p:extLst>
      <p:ext uri="{BB962C8B-B14F-4D97-AF65-F5344CB8AC3E}">
        <p14:creationId xmlns:p14="http://schemas.microsoft.com/office/powerpoint/2010/main" val="2633589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8662</TotalTime>
  <Words>3191</Words>
  <Application>Microsoft Office PowerPoint</Application>
  <PresentationFormat>Widescreen</PresentationFormat>
  <Paragraphs>354</Paragraphs>
  <Slides>49</Slides>
  <Notes>49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49</vt:i4>
      </vt:variant>
    </vt:vector>
  </HeadingPairs>
  <TitlesOfParts>
    <vt:vector size="54" baseType="lpstr">
      <vt:lpstr>Arial</vt:lpstr>
      <vt:lpstr>Candara</vt:lpstr>
      <vt:lpstr>Consolas</vt:lpstr>
      <vt:lpstr>Tw Cen MT</vt:lpstr>
      <vt:lpstr>Tech Computer 16x9</vt:lpstr>
      <vt:lpstr>Introduction to ML</vt:lpstr>
      <vt:lpstr>Origin of “Machine Learning”</vt:lpstr>
      <vt:lpstr>Early Objectives</vt:lpstr>
      <vt:lpstr>Simply Put…</vt:lpstr>
      <vt:lpstr>Software That Adapts</vt:lpstr>
      <vt:lpstr>What is it Good For?</vt:lpstr>
      <vt:lpstr>Concrete ML Tasks and Techniques</vt:lpstr>
      <vt:lpstr>Concrete ML Tasks and Techniques (cont.)</vt:lpstr>
      <vt:lpstr>First ML Terms!</vt:lpstr>
      <vt:lpstr>Types of Machine Learning Systems</vt:lpstr>
      <vt:lpstr>ML Overlap</vt:lpstr>
      <vt:lpstr>Supervised Learning</vt:lpstr>
      <vt:lpstr>Supervised Learning Algorithms</vt:lpstr>
      <vt:lpstr>Unsupervised Learning</vt:lpstr>
      <vt:lpstr>Clustering </vt:lpstr>
      <vt:lpstr>Unsupervised Learning Algorithms</vt:lpstr>
      <vt:lpstr>Anomaly Detection</vt:lpstr>
      <vt:lpstr>Semisupervised Learning</vt:lpstr>
      <vt:lpstr>Semisupervised Learning Example</vt:lpstr>
      <vt:lpstr>Reinforcement Learning</vt:lpstr>
      <vt:lpstr>Reinforcement Learning Examples</vt:lpstr>
      <vt:lpstr>Batch and Online Learning</vt:lpstr>
      <vt:lpstr>Batch (Offline) Learning</vt:lpstr>
      <vt:lpstr>Online Learning</vt:lpstr>
      <vt:lpstr>Online Learning and Learning Rate</vt:lpstr>
      <vt:lpstr>Machine ‘Unlearning’</vt:lpstr>
      <vt:lpstr>Instance or Model-based Learning</vt:lpstr>
      <vt:lpstr>Instance-based Learning</vt:lpstr>
      <vt:lpstr>Similarity Measurement</vt:lpstr>
      <vt:lpstr>Euclidean Distance</vt:lpstr>
      <vt:lpstr>Euclidean Distance</vt:lpstr>
      <vt:lpstr>Model-based Learning</vt:lpstr>
      <vt:lpstr>Model-based Sample</vt:lpstr>
      <vt:lpstr>Model-based Sample Training</vt:lpstr>
      <vt:lpstr>Model-based Sample Cost Function</vt:lpstr>
      <vt:lpstr>Machine Learning Data Challenges</vt:lpstr>
      <vt:lpstr>Lack of Training Data</vt:lpstr>
      <vt:lpstr>Poor Data Quality</vt:lpstr>
      <vt:lpstr>Talent Challenge</vt:lpstr>
      <vt:lpstr>Non-representative Data</vt:lpstr>
      <vt:lpstr>GDP vs Life Satisfaction</vt:lpstr>
      <vt:lpstr>Sampling Noise and Bias</vt:lpstr>
      <vt:lpstr>Irrelevant Features</vt:lpstr>
      <vt:lpstr>Overfit the Training Data</vt:lpstr>
      <vt:lpstr>Possible Overfit Solutions</vt:lpstr>
      <vt:lpstr>Underfit the Training Data</vt:lpstr>
      <vt:lpstr>Possible Underfit Solutions</vt:lpstr>
      <vt:lpstr>No Free Lunch Theorem</vt:lpstr>
      <vt:lpstr>Summary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gene</dc:creator>
  <cp:lastModifiedBy>Microsoft account</cp:lastModifiedBy>
  <cp:revision>14</cp:revision>
  <cp:lastPrinted>2020-09-10T17:46:13Z</cp:lastPrinted>
  <dcterms:created xsi:type="dcterms:W3CDTF">2020-09-09T00:09:32Z</dcterms:created>
  <dcterms:modified xsi:type="dcterms:W3CDTF">2020-09-21T17:40:59Z</dcterms:modified>
</cp:coreProperties>
</file>

<file path=docProps/thumbnail.jpeg>
</file>